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8" r:id="rId2"/>
    <p:sldMasterId id="2147483960" r:id="rId3"/>
  </p:sldMasterIdLst>
  <p:notesMasterIdLst>
    <p:notesMasterId r:id="rId41"/>
  </p:notesMasterIdLst>
  <p:sldIdLst>
    <p:sldId id="256" r:id="rId4"/>
    <p:sldId id="281" r:id="rId5"/>
    <p:sldId id="296" r:id="rId6"/>
    <p:sldId id="309" r:id="rId7"/>
    <p:sldId id="297" r:id="rId8"/>
    <p:sldId id="310" r:id="rId9"/>
    <p:sldId id="299" r:id="rId10"/>
    <p:sldId id="298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14" r:id="rId20"/>
    <p:sldId id="269" r:id="rId21"/>
    <p:sldId id="295" r:id="rId22"/>
    <p:sldId id="271" r:id="rId23"/>
    <p:sldId id="282" r:id="rId24"/>
    <p:sldId id="272" r:id="rId25"/>
    <p:sldId id="311" r:id="rId26"/>
    <p:sldId id="308" r:id="rId27"/>
    <p:sldId id="258" r:id="rId28"/>
    <p:sldId id="312" r:id="rId29"/>
    <p:sldId id="290" r:id="rId30"/>
    <p:sldId id="291" r:id="rId31"/>
    <p:sldId id="313" r:id="rId32"/>
    <p:sldId id="270" r:id="rId33"/>
    <p:sldId id="315" r:id="rId34"/>
    <p:sldId id="292" r:id="rId35"/>
    <p:sldId id="293" r:id="rId36"/>
    <p:sldId id="294" r:id="rId37"/>
    <p:sldId id="317" r:id="rId38"/>
    <p:sldId id="316" r:id="rId39"/>
    <p:sldId id="280" r:id="rId40"/>
  </p:sldIdLst>
  <p:sldSz cx="9144000" cy="6858000" type="screen4x3"/>
  <p:notesSz cx="6865938" cy="9998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2" autoAdjust="0"/>
  </p:normalViewPr>
  <p:slideViewPr>
    <p:cSldViewPr>
      <p:cViewPr>
        <p:scale>
          <a:sx n="100" d="100"/>
          <a:sy n="100" d="100"/>
        </p:scale>
        <p:origin x="-492" y="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90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3A590FE9-0B05-44A1-8E28-B3DBBEE66BAB}" type="datetimeFigureOut">
              <a:rPr lang="en-US" smtClean="0"/>
              <a:pPr/>
              <a:t>12/23/2016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9" tIns="48180" rIns="96359" bIns="481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DB5CB03D-52F8-45FC-9D51-CC9AF1B89DEC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5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CB03D-52F8-45FC-9D51-CC9AF1B89DE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tangolo arrotondat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BF3D-F904-4750-995F-D6D5229120D4}" type="datetime1">
              <a:rPr lang="en-US" smtClean="0"/>
              <a:t>12/23/2016</a:t>
            </a:fld>
            <a:endParaRPr lang="en-US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A6F08-F668-4781-ADF4-1E236CB178EC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F716E-B2B3-4B59-9CD7-2B41DE5B8CD6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BA678-9A54-4E00-A6E3-0D30D2300647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44D9C-16EE-4661-ACAA-2DA5D5E5FD80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291-A2D7-4174-8F7C-435A759BA916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FB17-AE30-4568-BD9A-94FEBF992F53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9DF2D-22CE-4EC7-B511-15F6DC19A5B3}" type="datetime1">
              <a:rPr lang="en-US" smtClean="0"/>
              <a:t>12/23/2016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2A7B6-BEED-40C7-B998-702CC5508E3E}" type="datetime1">
              <a:rPr lang="en-US" smtClean="0"/>
              <a:t>12/23/2016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9EA67-5693-44C3-990C-8B34F31C0190}" type="datetime1">
              <a:rPr lang="en-US" smtClean="0"/>
              <a:t>12/23/2016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F083D-63F9-4B48-99C8-72D50FE88671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E21D9-401C-4AF1-835A-C980DABD92DE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BCA07-2AC1-42E1-BB55-FF124E413223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212DA-94E8-4919-B9A7-97449C958468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6527-C3A1-41CC-ABAC-330D2348943C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tangolo arrotondat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D090C-4299-4D3E-B7C0-FB57F2F87C82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ttango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EDF8C-6AEE-4967-A236-851868842622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B07D2-C079-4820-9A3E-0BDC26B32B2A}" type="datetime1">
              <a:rPr lang="en-US" smtClean="0"/>
              <a:t>12/23/2016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8EE4-E6DE-426D-81CD-CBAA303882E3}" type="datetime1">
              <a:rPr lang="en-US" smtClean="0"/>
              <a:t>12/23/2016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7AFF4-E95B-4D2B-B279-350D5FA4471D}" type="datetime1">
              <a:rPr lang="en-US" smtClean="0"/>
              <a:t>12/23/2016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tangolo arrotondat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6B4D0-2BE8-418D-9C81-705F8482D303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45C13-62DA-4DD8-9FC3-98089DFBA8D0}" type="datetime1">
              <a:rPr lang="en-US" smtClean="0"/>
              <a:t>12/23/2016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1" name="Rettango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tangolo arrotondat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580674B-B60A-4AED-82B1-66EEAE82BF33}" type="datetime1">
              <a:rPr lang="en-US" smtClean="0"/>
              <a:t>12/23/2016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47CCD57-4C7C-4847-97AF-3EDC5A2954C2}" type="datetime1">
              <a:rPr lang="en-US" smtClean="0"/>
              <a:t>12/23/2016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18737D0-1F07-487A-BC82-FDF5B924E95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82" y="11088"/>
            <a:ext cx="7772400" cy="1199704"/>
          </a:xfrm>
        </p:spPr>
        <p:txBody>
          <a:bodyPr>
            <a:normAutofit/>
          </a:bodyPr>
          <a:lstStyle/>
          <a:p>
            <a:endParaRPr kumimoji="0" lang="it-IT" sz="2700" kern="1200" noProof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3212976"/>
            <a:ext cx="6912768" cy="1944216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Le principali novità al bilancio chiuso al 31.12.2016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CasellaDiTesto 3"/>
          <p:cNvSpPr txBox="1"/>
          <p:nvPr/>
        </p:nvSpPr>
        <p:spPr>
          <a:xfrm>
            <a:off x="5724128" y="594928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 cura del dott. Federico </a:t>
            </a:r>
            <a:r>
              <a:rPr lang="it-IT" dirty="0" err="1" smtClean="0"/>
              <a:t>Giachini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556792"/>
            <a:ext cx="7992888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b="1" dirty="0"/>
              <a:t>Art 2424: Le attività finanziarie non immobilizzate e i ratei e risconti attivi </a:t>
            </a:r>
            <a:endParaRPr lang="it-IT" b="1" dirty="0" smtClean="0"/>
          </a:p>
          <a:p>
            <a:pPr marL="0" indent="0">
              <a:buNone/>
            </a:pPr>
            <a:r>
              <a:rPr lang="it-IT" dirty="0" smtClean="0"/>
              <a:t>C</a:t>
            </a:r>
            <a:r>
              <a:rPr lang="it-IT" dirty="0"/>
              <a:t>) Attivo circolante (…):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III </a:t>
            </a:r>
            <a:r>
              <a:rPr lang="it-IT" dirty="0"/>
              <a:t>- Attività finanziarie che non costituiscono immobilizzazioni: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1) partecipazioni </a:t>
            </a:r>
            <a:r>
              <a:rPr lang="it-IT" dirty="0"/>
              <a:t>in imprese controllate;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2</a:t>
            </a:r>
            <a:r>
              <a:rPr lang="it-IT" dirty="0"/>
              <a:t>) partecipazioni in imprese collegate;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3</a:t>
            </a:r>
            <a:r>
              <a:rPr lang="it-IT" dirty="0"/>
              <a:t>) partecipazioni in imprese controllanti; 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3-bis</a:t>
            </a:r>
            <a:r>
              <a:rPr lang="it-IT" b="1" dirty="0"/>
              <a:t>) partecipazioni in imprese sottoposte al controllo delle controllanti</a:t>
            </a:r>
            <a:r>
              <a:rPr lang="it-IT" dirty="0"/>
              <a:t>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4</a:t>
            </a:r>
            <a:r>
              <a:rPr lang="it-IT" dirty="0"/>
              <a:t>) altre partecipazioni;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5</a:t>
            </a:r>
            <a:r>
              <a:rPr lang="it-IT" dirty="0"/>
              <a:t>) </a:t>
            </a:r>
            <a:r>
              <a:rPr lang="it-IT" strike="sngStrike" dirty="0"/>
              <a:t>azioni proprie, con indicazioni anche del valore nominale complessivo </a:t>
            </a:r>
            <a:r>
              <a:rPr lang="it-IT" dirty="0"/>
              <a:t>strumenti finanziari derivati attivi;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6</a:t>
            </a:r>
            <a:r>
              <a:rPr lang="it-IT" dirty="0"/>
              <a:t>) altri titoli.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Totale.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D) Ratei e risconti. </a:t>
            </a:r>
            <a:r>
              <a:rPr lang="it-IT" strike="sngStrike" dirty="0"/>
              <a:t>con separata indicazione del disaggio su prestiti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722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412776"/>
            <a:ext cx="8136904" cy="489654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b="1" dirty="0"/>
              <a:t>Art 2424: Le </a:t>
            </a:r>
            <a:r>
              <a:rPr lang="it-IT" b="1" dirty="0" smtClean="0"/>
              <a:t>riserve di Patrimonio Netto</a:t>
            </a:r>
          </a:p>
          <a:p>
            <a:pPr marL="0" indent="0" algn="just">
              <a:buNone/>
            </a:pPr>
            <a:r>
              <a:rPr lang="it-IT" sz="2300" dirty="0" smtClean="0"/>
              <a:t>A) Patrimonio </a:t>
            </a:r>
            <a:r>
              <a:rPr lang="it-IT" sz="2300" dirty="0"/>
              <a:t>Netto: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I </a:t>
            </a:r>
            <a:r>
              <a:rPr lang="it-IT" sz="2300" dirty="0"/>
              <a:t>- Capitale.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II </a:t>
            </a:r>
            <a:r>
              <a:rPr lang="it-IT" sz="2300" dirty="0"/>
              <a:t>- Riserva da soprapprezzo delle azioni.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III </a:t>
            </a:r>
            <a:r>
              <a:rPr lang="it-IT" sz="2300" dirty="0"/>
              <a:t>- Riserve di rivalutazione.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IV </a:t>
            </a:r>
            <a:r>
              <a:rPr lang="it-IT" sz="2300" dirty="0"/>
              <a:t>- Riserva legale.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V </a:t>
            </a:r>
            <a:r>
              <a:rPr lang="it-IT" sz="2300" dirty="0"/>
              <a:t>- Riserve statutarie.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VI </a:t>
            </a:r>
            <a:r>
              <a:rPr lang="it-IT" sz="2300" dirty="0"/>
              <a:t>- </a:t>
            </a:r>
            <a:r>
              <a:rPr lang="it-IT" sz="2300" strike="sngStrike" dirty="0"/>
              <a:t>Riserva per azioni proprie in portafoglio. </a:t>
            </a:r>
            <a:r>
              <a:rPr lang="it-IT" sz="2300" dirty="0"/>
              <a:t>Altre riserve, distintamente indicate.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b="1" dirty="0" smtClean="0"/>
              <a:t>VII </a:t>
            </a:r>
            <a:r>
              <a:rPr lang="it-IT" sz="2300" b="1" dirty="0"/>
              <a:t>– Riserva per operazioni di copertura dei flussi finanziari attesi. </a:t>
            </a:r>
            <a:endParaRPr lang="it-IT" sz="2300" b="1" dirty="0" smtClean="0"/>
          </a:p>
          <a:p>
            <a:pPr marL="0" indent="0" algn="just">
              <a:buNone/>
            </a:pPr>
            <a:r>
              <a:rPr lang="it-IT" sz="2300" dirty="0" smtClean="0"/>
              <a:t>VIII </a:t>
            </a:r>
            <a:r>
              <a:rPr lang="it-IT" sz="2300" dirty="0"/>
              <a:t>- Utili (perdite) portati a nuovo.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IX </a:t>
            </a:r>
            <a:r>
              <a:rPr lang="it-IT" sz="2300" dirty="0"/>
              <a:t>- Utile (perdita) dell'esercizio. </a:t>
            </a:r>
            <a:endParaRPr lang="it-IT" sz="2300" dirty="0" smtClean="0"/>
          </a:p>
          <a:p>
            <a:pPr marL="0" indent="0" algn="just">
              <a:buNone/>
            </a:pPr>
            <a:r>
              <a:rPr lang="it-IT" sz="2300" dirty="0" smtClean="0"/>
              <a:t>X </a:t>
            </a:r>
            <a:r>
              <a:rPr lang="it-IT" sz="2300" dirty="0"/>
              <a:t>– Riserva negativa per azioni proprie in portafoglio</a:t>
            </a:r>
            <a:endParaRPr lang="it-IT" sz="2300" strike="sngStrike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52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412776"/>
            <a:ext cx="8136904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Art 2424: I fondi rischi e oneri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B</a:t>
            </a:r>
            <a:r>
              <a:rPr lang="it-IT" dirty="0"/>
              <a:t>) Fondi per rischi e oneri: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1) per </a:t>
            </a:r>
            <a:r>
              <a:rPr lang="it-IT" dirty="0"/>
              <a:t>trattamento di quiescenza e obblighi simili;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2</a:t>
            </a:r>
            <a:r>
              <a:rPr lang="it-IT" dirty="0"/>
              <a:t>) per imposte, anche differite; </a:t>
            </a:r>
            <a:endParaRPr lang="it-IT" dirty="0" smtClean="0"/>
          </a:p>
          <a:p>
            <a:pPr marL="0" indent="0" algn="just">
              <a:buNone/>
            </a:pPr>
            <a:r>
              <a:rPr lang="it-IT" b="1" dirty="0" smtClean="0"/>
              <a:t>3</a:t>
            </a:r>
            <a:r>
              <a:rPr lang="it-IT" b="1" dirty="0"/>
              <a:t>) strumenti finanziari derivati passivi;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4</a:t>
            </a:r>
            <a:r>
              <a:rPr lang="it-IT" dirty="0"/>
              <a:t>) altri.</a:t>
            </a:r>
            <a:endParaRPr lang="it-IT" sz="2300" strike="sngStrike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9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400" b="1" dirty="0"/>
              <a:t>Art 2424: I debiti e i ratei e risconti passivi </a:t>
            </a:r>
            <a:endParaRPr lang="it-IT" sz="1400" b="1" dirty="0" smtClean="0"/>
          </a:p>
          <a:p>
            <a:pPr marL="0" indent="0" algn="just">
              <a:buNone/>
            </a:pPr>
            <a:r>
              <a:rPr lang="it-IT" sz="1400" dirty="0" smtClean="0"/>
              <a:t>D</a:t>
            </a:r>
            <a:r>
              <a:rPr lang="it-IT" sz="1400" dirty="0"/>
              <a:t>) Debiti, con separata </a:t>
            </a:r>
            <a:r>
              <a:rPr lang="it-IT" sz="1400" dirty="0" smtClean="0"/>
              <a:t>indicazione, per ciascuna voce, </a:t>
            </a:r>
            <a:r>
              <a:rPr lang="it-IT" sz="1400" dirty="0"/>
              <a:t>degli importi esigibili oltre l'esercizio successivo: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1) obbligazioni</a:t>
            </a:r>
            <a:r>
              <a:rPr lang="it-IT" sz="1400" dirty="0"/>
              <a:t>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2) obbligazioni </a:t>
            </a:r>
            <a:r>
              <a:rPr lang="it-IT" sz="1400" dirty="0"/>
              <a:t>convertibili;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3</a:t>
            </a:r>
            <a:r>
              <a:rPr lang="it-IT" sz="1400" dirty="0"/>
              <a:t>) debiti verso soci per finanziamenti;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4</a:t>
            </a:r>
            <a:r>
              <a:rPr lang="it-IT" sz="1400" dirty="0"/>
              <a:t>) debiti verso banche;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5</a:t>
            </a:r>
            <a:r>
              <a:rPr lang="it-IT" sz="1400" dirty="0"/>
              <a:t>) debiti verso altri finanziatori;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6</a:t>
            </a:r>
            <a:r>
              <a:rPr lang="it-IT" sz="1400" dirty="0"/>
              <a:t>) acconti;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7</a:t>
            </a:r>
            <a:r>
              <a:rPr lang="it-IT" sz="1400" dirty="0"/>
              <a:t>) debiti verso fornitori;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8</a:t>
            </a:r>
            <a:r>
              <a:rPr lang="it-IT" sz="1400" dirty="0"/>
              <a:t>) debiti rappresentati da titoli di credito;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9</a:t>
            </a:r>
            <a:r>
              <a:rPr lang="it-IT" sz="1400" dirty="0"/>
              <a:t>) debiti verso imprese controllate;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10</a:t>
            </a:r>
            <a:r>
              <a:rPr lang="it-IT" sz="1400" dirty="0"/>
              <a:t>) debiti verso imprese collegate;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11</a:t>
            </a:r>
            <a:r>
              <a:rPr lang="it-IT" sz="1400" dirty="0"/>
              <a:t>) debiti verso controllanti;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b="1" dirty="0" smtClean="0"/>
              <a:t>11-bis</a:t>
            </a:r>
            <a:r>
              <a:rPr lang="it-IT" sz="1400" b="1" dirty="0"/>
              <a:t>) debiti verso imprese sottoposte al controllo delle controllanti; </a:t>
            </a:r>
            <a:endParaRPr lang="it-IT" sz="1400" b="1" dirty="0" smtClean="0"/>
          </a:p>
          <a:p>
            <a:pPr marL="0" indent="0" algn="just">
              <a:buNone/>
            </a:pPr>
            <a:r>
              <a:rPr lang="it-IT" sz="1400" dirty="0" smtClean="0"/>
              <a:t>12</a:t>
            </a:r>
            <a:r>
              <a:rPr lang="it-IT" sz="1400" dirty="0"/>
              <a:t>) debiti tributari;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13</a:t>
            </a:r>
            <a:r>
              <a:rPr lang="it-IT" sz="1400" dirty="0"/>
              <a:t>) debiti verso istituti di previdenza e di sicurezza sociale;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14</a:t>
            </a:r>
            <a:r>
              <a:rPr lang="it-IT" sz="1400" dirty="0"/>
              <a:t>) altri debiti.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Totale</a:t>
            </a:r>
            <a:r>
              <a:rPr lang="it-IT" sz="1400" dirty="0"/>
              <a:t>. </a:t>
            </a:r>
            <a:endParaRPr lang="it-IT" sz="1400" dirty="0" smtClean="0"/>
          </a:p>
          <a:p>
            <a:pPr marL="0" indent="0" algn="just">
              <a:buNone/>
            </a:pPr>
            <a:r>
              <a:rPr lang="it-IT" sz="1400" dirty="0" smtClean="0"/>
              <a:t>E</a:t>
            </a:r>
            <a:r>
              <a:rPr lang="it-IT" sz="1400" dirty="0"/>
              <a:t>) Ratei e risconti. </a:t>
            </a:r>
            <a:r>
              <a:rPr lang="it-IT" sz="1400" strike="sngStrike" dirty="0"/>
              <a:t>con separata indicazione dell’aggio su prestiti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4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900" b="1" dirty="0"/>
              <a:t>Art 2425: I proventi finanziari nel CE </a:t>
            </a:r>
            <a:endParaRPr lang="it-IT" sz="1900" b="1" dirty="0" smtClean="0"/>
          </a:p>
          <a:p>
            <a:pPr marL="0" indent="0" algn="just">
              <a:buNone/>
            </a:pPr>
            <a:r>
              <a:rPr lang="it-IT" sz="1900" dirty="0" smtClean="0"/>
              <a:t>C</a:t>
            </a:r>
            <a:r>
              <a:rPr lang="it-IT" sz="1900" dirty="0"/>
              <a:t>) Proventi e oneri finanziari: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15</a:t>
            </a:r>
            <a:r>
              <a:rPr lang="it-IT" sz="1900" dirty="0"/>
              <a:t>) proventi da partecipazioni, con separata indicazione di quelli relativi ad imprese controllate e collegate </a:t>
            </a:r>
            <a:r>
              <a:rPr lang="it-IT" sz="1900" b="1" dirty="0"/>
              <a:t>e di quelli relativi a controllanti e a imprese sottoposte al controllo di queste ultime</a:t>
            </a:r>
            <a:r>
              <a:rPr lang="it-IT" sz="1900" dirty="0"/>
              <a:t>;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16</a:t>
            </a:r>
            <a:r>
              <a:rPr lang="it-IT" sz="1900" dirty="0"/>
              <a:t>) altri proventi finanziari: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a) da </a:t>
            </a:r>
            <a:r>
              <a:rPr lang="it-IT" sz="1900" dirty="0"/>
              <a:t>crediti iscritti nelle immobilizzazioni, con separata indicazione di quelli da imprese controllate e collegate e di quelli da controllanti </a:t>
            </a:r>
            <a:r>
              <a:rPr lang="it-IT" sz="1900" b="1" dirty="0"/>
              <a:t>e da imprese sottoposte al controllo di queste ultime</a:t>
            </a:r>
            <a:r>
              <a:rPr lang="it-IT" sz="1900" dirty="0"/>
              <a:t>;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b</a:t>
            </a:r>
            <a:r>
              <a:rPr lang="it-IT" sz="1900" dirty="0"/>
              <a:t>) da titoli iscritti nelle immobilizzazioni che non costituiscono partecipazioni;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c</a:t>
            </a:r>
            <a:r>
              <a:rPr lang="it-IT" sz="1900" dirty="0"/>
              <a:t>) da titoli iscritti nell'attivo circolante che non costituiscono partecipazioni; </a:t>
            </a:r>
            <a:endParaRPr lang="it-IT" sz="1900" dirty="0" smtClean="0"/>
          </a:p>
          <a:p>
            <a:pPr marL="0" indent="0" algn="just">
              <a:buNone/>
            </a:pPr>
            <a:r>
              <a:rPr lang="it-IT" sz="1900" dirty="0" smtClean="0"/>
              <a:t>d</a:t>
            </a:r>
            <a:r>
              <a:rPr lang="it-IT" sz="1900" dirty="0"/>
              <a:t>) proventi diversi dai precedenti, con separata indicazione di quelli da imprese controllate e collegate, di quelli da controllanti </a:t>
            </a:r>
            <a:r>
              <a:rPr lang="it-IT" sz="1900" b="1" dirty="0"/>
              <a:t>e da imprese sottoposte al controllo di queste ultime</a:t>
            </a:r>
            <a:r>
              <a:rPr lang="it-IT" sz="1900" dirty="0"/>
              <a:t>;</a:t>
            </a:r>
            <a:endParaRPr lang="it-IT" sz="1900" strike="sngStrike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62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/>
              <a:t>Art 2425: Le rettifiche di valore di attività e </a:t>
            </a:r>
            <a:r>
              <a:rPr lang="it-IT" sz="2000" b="1" u="sng" dirty="0"/>
              <a:t>passività</a:t>
            </a:r>
            <a:r>
              <a:rPr lang="it-IT" sz="2000" b="1" dirty="0"/>
              <a:t> finanziarie </a:t>
            </a:r>
            <a:endParaRPr lang="it-IT" sz="2000" b="1" dirty="0" smtClean="0"/>
          </a:p>
          <a:p>
            <a:pPr marL="0" indent="0" algn="just">
              <a:buNone/>
            </a:pPr>
            <a:r>
              <a:rPr lang="it-IT" sz="2000" dirty="0" smtClean="0"/>
              <a:t>D</a:t>
            </a:r>
            <a:r>
              <a:rPr lang="it-IT" sz="2000" dirty="0"/>
              <a:t>) Rettifiche di valore di attività e passività finanziarie: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18</a:t>
            </a:r>
            <a:r>
              <a:rPr lang="it-IT" sz="2000" dirty="0"/>
              <a:t>) rivalutazioni: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a) di </a:t>
            </a:r>
            <a:r>
              <a:rPr lang="it-IT" sz="2000" dirty="0"/>
              <a:t>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b</a:t>
            </a:r>
            <a:r>
              <a:rPr lang="it-IT" sz="2000" dirty="0"/>
              <a:t>) di immobilizzazioni finanziarie che non costituiscono 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c</a:t>
            </a:r>
            <a:r>
              <a:rPr lang="it-IT" sz="2000" dirty="0"/>
              <a:t>) di titoli iscritti all'attivo circolante che non costituiscono 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b="1" dirty="0" smtClean="0"/>
              <a:t>d</a:t>
            </a:r>
            <a:r>
              <a:rPr lang="it-IT" sz="2000" b="1" dirty="0"/>
              <a:t>) di strumenti finanziari derivati; </a:t>
            </a:r>
            <a:endParaRPr lang="it-IT" sz="2000" b="1" dirty="0" smtClean="0"/>
          </a:p>
          <a:p>
            <a:pPr marL="0" indent="0" algn="just">
              <a:buNone/>
            </a:pPr>
            <a:r>
              <a:rPr lang="it-IT" sz="2000" dirty="0" smtClean="0"/>
              <a:t>19</a:t>
            </a:r>
            <a:r>
              <a:rPr lang="it-IT" sz="2000" dirty="0"/>
              <a:t>) svalutazioni: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a) di </a:t>
            </a:r>
            <a:r>
              <a:rPr lang="it-IT" sz="2000" dirty="0"/>
              <a:t>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b</a:t>
            </a:r>
            <a:r>
              <a:rPr lang="it-IT" sz="2000" dirty="0"/>
              <a:t>) di immobilizzazioni finanziarie che non costituiscono 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dirty="0" smtClean="0"/>
              <a:t>c</a:t>
            </a:r>
            <a:r>
              <a:rPr lang="it-IT" sz="2000" dirty="0"/>
              <a:t>) di titoli iscritti nell'attivo circolante che non costituiscono partecipazioni; </a:t>
            </a:r>
            <a:endParaRPr lang="it-IT" sz="2000" dirty="0" smtClean="0"/>
          </a:p>
          <a:p>
            <a:pPr marL="0" indent="0" algn="just">
              <a:buNone/>
            </a:pPr>
            <a:r>
              <a:rPr lang="it-IT" sz="2000" b="1" dirty="0" smtClean="0"/>
              <a:t>d</a:t>
            </a:r>
            <a:r>
              <a:rPr lang="it-IT" sz="2000" b="1" dirty="0"/>
              <a:t>) di strumenti finanziari derivati.</a:t>
            </a:r>
            <a:endParaRPr lang="it-IT" sz="1900" b="1" strike="sngStrike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54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47525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000" b="1" dirty="0"/>
              <a:t>Art 2425: L’abolizione della </a:t>
            </a:r>
            <a:r>
              <a:rPr lang="it-IT" sz="2000" b="1" dirty="0" err="1"/>
              <a:t>macroclasse</a:t>
            </a:r>
            <a:r>
              <a:rPr lang="it-IT" sz="2000" b="1" dirty="0"/>
              <a:t> E </a:t>
            </a:r>
            <a:endParaRPr lang="it-IT" sz="2000" b="1" dirty="0" smtClean="0"/>
          </a:p>
          <a:p>
            <a:pPr marL="0" indent="0" algn="just">
              <a:buNone/>
            </a:pPr>
            <a:r>
              <a:rPr lang="it-IT" sz="2000" strike="sngStrike" dirty="0" smtClean="0"/>
              <a:t>E</a:t>
            </a:r>
            <a:r>
              <a:rPr lang="it-IT" sz="2000" strike="sngStrike" dirty="0"/>
              <a:t>) Proventi e oneri straordinari: </a:t>
            </a:r>
            <a:endParaRPr lang="it-IT" sz="2000" strike="sngStrike" dirty="0" smtClean="0"/>
          </a:p>
          <a:p>
            <a:pPr marL="0" indent="0" algn="just">
              <a:buNone/>
            </a:pPr>
            <a:r>
              <a:rPr lang="it-IT" sz="2000" strike="sngStrike" dirty="0" smtClean="0"/>
              <a:t>20</a:t>
            </a:r>
            <a:r>
              <a:rPr lang="it-IT" sz="2000" strike="sngStrike" dirty="0"/>
              <a:t>) proventi, con separata indicazione delle plusvalenze da alienazioni i cui ricavi non sono iscrivibili al n. 5); </a:t>
            </a:r>
            <a:endParaRPr lang="it-IT" sz="2000" strike="sngStrike" dirty="0" smtClean="0"/>
          </a:p>
          <a:p>
            <a:pPr marL="0" indent="0" algn="just">
              <a:buNone/>
            </a:pPr>
            <a:r>
              <a:rPr lang="it-IT" sz="2000" strike="sngStrike" dirty="0" smtClean="0"/>
              <a:t>21</a:t>
            </a:r>
            <a:r>
              <a:rPr lang="it-IT" sz="2000" strike="sngStrike" dirty="0"/>
              <a:t>) oneri, con separata indicazione delle minusvalenze da alienazioni, i cui effetti contabili non sono iscrivibili al n. 14), e delle imposte relative a esercizi precedenti. Totale delle partite straordinarie (20-21)</a:t>
            </a:r>
            <a:endParaRPr lang="it-IT" sz="1900" b="1" strike="sngStrike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4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Le novità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936104"/>
          </a:xfrm>
        </p:spPr>
        <p:txBody>
          <a:bodyPr>
            <a:normAutofit/>
          </a:bodyPr>
          <a:lstStyle/>
          <a:p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Lo stato patrimoniale: le novità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16832"/>
            <a:ext cx="7543800" cy="41044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it-IT" dirty="0" smtClean="0"/>
              <a:t>Non è più possibile capitalizzare costi di ricerca e pubblicità. È  possibile soltanto iscrivere nell’attivo i costi di sviluppo</a:t>
            </a:r>
          </a:p>
          <a:p>
            <a:pPr algn="just"/>
            <a:r>
              <a:rPr lang="it-IT" dirty="0"/>
              <a:t>Viene meno la limitazione quinquennale per l’ammortamento dei costi di sviluppo e dell’avviamento. </a:t>
            </a:r>
            <a:r>
              <a:rPr lang="it-IT" dirty="0" smtClean="0"/>
              <a:t>È stata introdotta la possibilità </a:t>
            </a:r>
            <a:r>
              <a:rPr lang="it-IT" dirty="0"/>
              <a:t>di ammortizzare queste spese secondo la vita utile, fermo restando che nel caso in cui non sia possibile stimare in maniera attendibile questo valore, si può ancora limitare il periodo d’ammortamento a 5 anni per le spese di sviluppo e 10 per l’avviamento.</a:t>
            </a:r>
          </a:p>
          <a:p>
            <a:pPr algn="just"/>
            <a:r>
              <a:rPr lang="it-IT" dirty="0" smtClean="0"/>
              <a:t>Avviamento: nel </a:t>
            </a:r>
            <a:r>
              <a:rPr lang="it-IT" dirty="0"/>
              <a:t>caso in cui si esegua una svalutazione a causa di una perdita durevole di valore, successivamente non è possibile ripristinare il valore, nemmeno qualora i motivi che avevano indotto alla sua modifica siano venuti meno. </a:t>
            </a:r>
          </a:p>
          <a:p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90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48680"/>
            <a:ext cx="6781800" cy="936104"/>
          </a:xfrm>
        </p:spPr>
        <p:txBody>
          <a:bodyPr>
            <a:normAutofit/>
          </a:bodyPr>
          <a:lstStyle/>
          <a:p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Lo stato patrimoniale: le novità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204864"/>
            <a:ext cx="7543800" cy="3816424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Viene richiesto un maggior livello di dettaglio nell’esposizione delle immobilizzazioni finanziarie tra imprese c.d. «sorelle» e dei crediti e debiti immobilizzati. Si definiscono «sorelle» le imprese </a:t>
            </a:r>
            <a:r>
              <a:rPr lang="it-IT" dirty="0"/>
              <a:t>sottoposte al controllo delle </a:t>
            </a:r>
            <a:r>
              <a:rPr lang="it-IT" dirty="0" smtClean="0"/>
              <a:t>stesse controllanti.</a:t>
            </a:r>
          </a:p>
          <a:p>
            <a:pPr algn="just"/>
            <a:r>
              <a:rPr lang="it-IT" dirty="0" smtClean="0"/>
              <a:t>Ampliata l’informativa di bilancio in tema di strumenti finanziari derivati</a:t>
            </a:r>
          </a:p>
          <a:p>
            <a:pPr algn="just"/>
            <a:r>
              <a:rPr lang="it-IT" dirty="0" smtClean="0"/>
              <a:t>Sono eliminati i conti d’ordine in calce allo stato patrimoniale. Si prevede tuttavia un’apposita informativa nella nota integrativa</a:t>
            </a:r>
          </a:p>
          <a:p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92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Argomenti da trattare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lnSpcReduction="10000"/>
          </a:bodyPr>
          <a:lstStyle/>
          <a:p>
            <a:r>
              <a:rPr lang="it-IT" dirty="0">
                <a:solidFill>
                  <a:schemeClr val="tx1"/>
                </a:solidFill>
              </a:rPr>
              <a:t>Stato patrimoniale</a:t>
            </a:r>
          </a:p>
          <a:p>
            <a:r>
              <a:rPr lang="it-IT" dirty="0">
                <a:solidFill>
                  <a:schemeClr val="tx1"/>
                </a:solidFill>
              </a:rPr>
              <a:t>Conto economico</a:t>
            </a:r>
          </a:p>
          <a:p>
            <a:r>
              <a:rPr kumimoji="0" lang="it-IT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Rendiconto finanziario</a:t>
            </a:r>
            <a:endParaRPr lang="it-IT" sz="2000" noProof="0" dirty="0" smtClean="0"/>
          </a:p>
          <a:p>
            <a:r>
              <a:rPr lang="it-IT" dirty="0" smtClean="0">
                <a:solidFill>
                  <a:schemeClr val="tx1"/>
                </a:solidFill>
              </a:rPr>
              <a:t>Nota integrativa</a:t>
            </a:r>
            <a:endParaRPr lang="it-IT" dirty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Nuovi criteri di valutazione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Nuovo bilancio abbreviato</a:t>
            </a:r>
            <a:endParaRPr lang="it-IT" dirty="0">
              <a:solidFill>
                <a:schemeClr val="tx1"/>
              </a:solidFill>
            </a:endParaRPr>
          </a:p>
          <a:p>
            <a:endParaRPr lang="it-IT" sz="2000" noProof="0" dirty="0" smtClean="0"/>
          </a:p>
          <a:p>
            <a:pPr marL="109728" indent="0" algn="ctr">
              <a:buNone/>
            </a:pPr>
            <a:r>
              <a:rPr lang="it-IT" noProof="0" dirty="0" smtClean="0"/>
              <a:t>RIFERIMENTI NORMATIVI</a:t>
            </a:r>
          </a:p>
          <a:p>
            <a:pPr marL="452628" indent="-342900" algn="ctr">
              <a:buFont typeface="Wingdings" panose="05000000000000000000" pitchFamily="2" charset="2"/>
              <a:buChar char="v"/>
            </a:pPr>
            <a:r>
              <a:rPr lang="it-IT" dirty="0"/>
              <a:t>Decreto legislativo </a:t>
            </a:r>
            <a:r>
              <a:rPr lang="it-IT" dirty="0" smtClean="0"/>
              <a:t>n.139 </a:t>
            </a:r>
            <a:r>
              <a:rPr lang="it-IT" dirty="0"/>
              <a:t>del </a:t>
            </a:r>
            <a:r>
              <a:rPr lang="it-IT" dirty="0" smtClean="0"/>
              <a:t>18.08.2015</a:t>
            </a:r>
          </a:p>
          <a:p>
            <a:pPr marL="452628" indent="-342900" algn="ctr">
              <a:buFont typeface="Wingdings" panose="05000000000000000000" pitchFamily="2" charset="2"/>
              <a:buChar char="v"/>
            </a:pPr>
            <a:r>
              <a:rPr lang="it-IT" dirty="0"/>
              <a:t>L</a:t>
            </a:r>
            <a:r>
              <a:rPr lang="it-IT" dirty="0" smtClean="0"/>
              <a:t>egge </a:t>
            </a:r>
            <a:r>
              <a:rPr lang="it-IT" dirty="0"/>
              <a:t>di bilancio dello </a:t>
            </a:r>
            <a:r>
              <a:rPr lang="it-IT" dirty="0" smtClean="0"/>
              <a:t>Stato</a:t>
            </a:r>
          </a:p>
          <a:p>
            <a:pPr marL="109728" indent="0" algn="ctr">
              <a:buNone/>
            </a:pPr>
            <a:r>
              <a:rPr lang="it-IT" dirty="0" smtClean="0"/>
              <a:t> </a:t>
            </a:r>
            <a:r>
              <a:rPr lang="it-IT" dirty="0"/>
              <a:t>per l’anno finanziario </a:t>
            </a:r>
            <a:r>
              <a:rPr lang="it-IT" dirty="0" smtClean="0"/>
              <a:t>2017 (in fase di approvazione) </a:t>
            </a:r>
            <a:endParaRPr lang="it-IT" dirty="0"/>
          </a:p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09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Il conto economico: le novità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085" y="1556792"/>
            <a:ext cx="8089379" cy="4637112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Introdotte voci di dettaglio relative a rapporti intercorsi con le imprese c.d. «sorelle».</a:t>
            </a:r>
          </a:p>
          <a:p>
            <a:pPr algn="just"/>
            <a:r>
              <a:rPr lang="it-IT" dirty="0" smtClean="0"/>
              <a:t>Sono eliminate le voci di costo e di ricavo relative alla sezione straordinaria (eliminata la classe E dallo schema di conto economico). Ciò comporta </a:t>
            </a:r>
            <a:r>
              <a:rPr lang="it-IT" dirty="0"/>
              <a:t>la ricollocazione </a:t>
            </a:r>
            <a:r>
              <a:rPr lang="it-IT" dirty="0" smtClean="0"/>
              <a:t>degli </a:t>
            </a:r>
            <a:r>
              <a:rPr lang="it-IT" dirty="0"/>
              <a:t>oneri e proventi straordinari </a:t>
            </a:r>
            <a:r>
              <a:rPr lang="it-IT" dirty="0" smtClean="0"/>
              <a:t>nelle </a:t>
            </a:r>
            <a:r>
              <a:rPr lang="it-IT" dirty="0"/>
              <a:t>voci di conto </a:t>
            </a:r>
            <a:r>
              <a:rPr lang="it-IT" dirty="0" smtClean="0"/>
              <a:t>economico di natura ordinaria ritenute appropriate </a:t>
            </a:r>
            <a:r>
              <a:rPr lang="it-IT" dirty="0"/>
              <a:t>(anche per il bilancio al 31.12.2015 ai fini della esposizione comparativa tra i due esercizi). </a:t>
            </a:r>
            <a:r>
              <a:rPr lang="it-IT" dirty="0" smtClean="0"/>
              <a:t>Per </a:t>
            </a:r>
            <a:r>
              <a:rPr lang="it-IT" dirty="0"/>
              <a:t>gli oneri e proventi </a:t>
            </a:r>
            <a:r>
              <a:rPr lang="it-IT" dirty="0" smtClean="0"/>
              <a:t>straordinari per cui </a:t>
            </a:r>
            <a:r>
              <a:rPr lang="it-IT" dirty="0"/>
              <a:t>non è </a:t>
            </a:r>
            <a:r>
              <a:rPr lang="it-IT" dirty="0" smtClean="0"/>
              <a:t>possibile </a:t>
            </a:r>
            <a:r>
              <a:rPr lang="it-IT" dirty="0"/>
              <a:t>identificare </a:t>
            </a:r>
            <a:r>
              <a:rPr lang="it-IT" i="1" dirty="0" smtClean="0"/>
              <a:t>ex ante </a:t>
            </a:r>
            <a:r>
              <a:rPr lang="it-IT" dirty="0" smtClean="0"/>
              <a:t>una </a:t>
            </a:r>
            <a:r>
              <a:rPr lang="it-IT" dirty="0"/>
              <a:t>classificazione sarà il redattore del </a:t>
            </a:r>
            <a:r>
              <a:rPr lang="it-IT" dirty="0" smtClean="0"/>
              <a:t>bilancio, sulla </a:t>
            </a:r>
            <a:r>
              <a:rPr lang="it-IT" dirty="0"/>
              <a:t>base della sua analisi della tipologia di </a:t>
            </a:r>
            <a:r>
              <a:rPr lang="it-IT" dirty="0" smtClean="0"/>
              <a:t>evento </a:t>
            </a:r>
            <a:r>
              <a:rPr lang="it-IT" dirty="0"/>
              <a:t>che ha generato il costo o il ricavo, ad </a:t>
            </a:r>
            <a:r>
              <a:rPr lang="it-IT" dirty="0" smtClean="0"/>
              <a:t>individuare </a:t>
            </a:r>
            <a:r>
              <a:rPr lang="it-IT" dirty="0"/>
              <a:t>la corretta classificazione. </a:t>
            </a:r>
          </a:p>
          <a:p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61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La nota integrativa: le novità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Prevista una nuova informativa in tema di impegni, garanzie e passività potenziali non risultanti dallo stato patrimoniale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Viene </a:t>
            </a:r>
            <a:r>
              <a:rPr lang="it-IT" dirty="0"/>
              <a:t>eliminata l’informativa sulla composizione delle voci straordinarie del conto economico, e, in sua sostituzione, si chiede che siano fornite informazioni circa l’importo e la natura dei singoli elementi di ricavo o di costo di entità o incidenza eccezionali</a:t>
            </a:r>
            <a:r>
              <a:rPr lang="it-IT" dirty="0" smtClean="0"/>
              <a:t>.</a:t>
            </a:r>
          </a:p>
          <a:p>
            <a:pPr algn="just"/>
            <a:r>
              <a:rPr lang="it-IT" dirty="0" smtClean="0"/>
              <a:t>Più ampia informativa prevista per gli strumenti finanziari derivati.</a:t>
            </a:r>
          </a:p>
          <a:p>
            <a:pPr algn="just"/>
            <a:r>
              <a:rPr lang="it-IT" dirty="0" smtClean="0"/>
              <a:t>Indicare nome e sede legale dell’impresa che redige il bilancio consolidato dell’insieme più grande e dell’insieme più piccolo di cui fa parte l’impresa in quanto controllata.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660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La nota integrativa: le novità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Vengono richieste nuove informazioni in merito alla natura, agli effetti patrimoniali, finanziari ed economici dei fatti di rilievo intervenuti dopo la chiusura dell’esercizio. In virtù di questa specifica previsione è eliminato dall’articolo 2428 </a:t>
            </a:r>
            <a:r>
              <a:rPr lang="it-IT" dirty="0" smtClean="0"/>
              <a:t>c.c</a:t>
            </a:r>
            <a:r>
              <a:rPr lang="it-IT" dirty="0"/>
              <a:t>. l’obbligo di indicare, nella relazione sulla gestione i fatti di rilievo avvenuti dopo la chiusura dell’esercizio. </a:t>
            </a:r>
            <a:endParaRPr lang="it-IT" dirty="0" smtClean="0"/>
          </a:p>
          <a:p>
            <a:r>
              <a:rPr lang="it-IT" dirty="0"/>
              <a:t>Viene prevista l’eliminazione del richiamo ai costi di ricerca e pubblicità, trattandosi di costi che non possono più essere capitalizzati</a:t>
            </a:r>
            <a:r>
              <a:rPr lang="it-IT" dirty="0" smtClean="0"/>
              <a:t>.</a:t>
            </a:r>
          </a:p>
          <a:p>
            <a:r>
              <a:rPr lang="it-IT" dirty="0"/>
              <a:t>È espressamente stabilito che sia riportata in Nota integrativa la proposta di destinazione degli utili e di copertura delle perdite.</a:t>
            </a:r>
            <a:endParaRPr lang="it-IT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160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Rendiconto finanziario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Rendiconto 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12776"/>
            <a:ext cx="7622232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Art. 2425–ter (Rendiconto finanziario) </a:t>
            </a:r>
            <a:endParaRPr lang="it-IT" b="1" dirty="0" smtClean="0"/>
          </a:p>
          <a:p>
            <a:pPr marL="0" indent="0" algn="just">
              <a:buNone/>
            </a:pPr>
            <a:endParaRPr lang="it-IT" b="1" dirty="0" smtClean="0"/>
          </a:p>
          <a:p>
            <a:pPr marL="0" indent="0" algn="just">
              <a:buNone/>
            </a:pPr>
            <a:r>
              <a:rPr lang="it-IT" b="1" dirty="0" smtClean="0"/>
              <a:t>1</a:t>
            </a:r>
            <a:r>
              <a:rPr lang="it-IT" b="1" dirty="0"/>
              <a:t>. Dal rendiconto finanziario risultano, per l’esercizio a cui è riferito il bilancio e per quello precedente, l’ammontare e la composizione delle disponibilità liquide, all’inizio e alla fine dell’esercizio, ed i flussi finanziari dell’esercizio derivanti dall’attività operativa, da quella di investimento, da quella di finanziamento, ivi comprese, con autonoma indicazione, le operazioni con i soci. 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74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Rendiconto 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12776"/>
            <a:ext cx="7622232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Introdotto l’obbligo di redazione del rendiconto finanziario per le società che redigono il </a:t>
            </a:r>
            <a:r>
              <a:rPr lang="it-IT" b="1" u="sng" dirty="0" smtClean="0"/>
              <a:t>bilancio ordinario</a:t>
            </a:r>
          </a:p>
          <a:p>
            <a:pPr marL="109728" indent="0">
              <a:buNone/>
            </a:pPr>
            <a:endParaRPr lang="it-IT" dirty="0"/>
          </a:p>
          <a:p>
            <a:pPr marL="109728" indent="0" algn="ctr">
              <a:buNone/>
            </a:pPr>
            <a:r>
              <a:rPr lang="it-IT" dirty="0" smtClean="0"/>
              <a:t>REQUISITI DIMENSIONALI REDAZIONE </a:t>
            </a:r>
          </a:p>
          <a:p>
            <a:pPr marL="109728" indent="0" algn="ctr">
              <a:buNone/>
            </a:pPr>
            <a:r>
              <a:rPr lang="it-IT" dirty="0" smtClean="0"/>
              <a:t>BILANCIO ORDINARIO</a:t>
            </a:r>
          </a:p>
          <a:p>
            <a:pPr marL="109728" indent="0" algn="ctr">
              <a:buNone/>
            </a:pPr>
            <a:r>
              <a:rPr lang="it-IT" dirty="0" smtClean="0"/>
              <a:t>(2 requisiti superati per 2 esercizi consecutivi)</a:t>
            </a:r>
          </a:p>
          <a:p>
            <a:pPr marL="452628" indent="-342900" algn="ctr"/>
            <a:r>
              <a:rPr lang="it-IT" dirty="0" smtClean="0"/>
              <a:t> Attivo Patrimoniale &gt; 4.400.000</a:t>
            </a:r>
          </a:p>
          <a:p>
            <a:pPr marL="452628" indent="-342900" algn="ctr"/>
            <a:r>
              <a:rPr lang="it-IT" dirty="0" smtClean="0"/>
              <a:t>Ricavi &gt; 8.800.000</a:t>
            </a:r>
          </a:p>
          <a:p>
            <a:pPr marL="452628" indent="-342900" algn="ctr"/>
            <a:r>
              <a:rPr lang="it-IT" dirty="0" smtClean="0"/>
              <a:t>Dipendenti &gt; 50 unità</a:t>
            </a:r>
          </a:p>
          <a:p>
            <a:pPr marL="452628" indent="-342900" algn="ctr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Bilancio abbreviato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Il nuovo bilancio abbreviato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556792"/>
            <a:ext cx="7550224" cy="4176464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 smtClean="0"/>
              <a:t>Le </a:t>
            </a:r>
            <a:r>
              <a:rPr lang="it-IT" dirty="0"/>
              <a:t>società che possono redigere il bilancio abbreviato non sono tenute alla redazione del rendiconto finanziario</a:t>
            </a:r>
            <a:r>
              <a:rPr lang="it-IT" dirty="0" smtClean="0"/>
              <a:t>.</a:t>
            </a:r>
          </a:p>
          <a:p>
            <a:pPr algn="just"/>
            <a:r>
              <a:rPr lang="it-IT" dirty="0"/>
              <a:t>Viene eliminata la previsione secondo la quale, dalle voci BI e BII dell’attivo devono essere detratti in forma esplicita gli ammortamenti e le svalutazioni</a:t>
            </a:r>
            <a:r>
              <a:rPr lang="it-IT" dirty="0" smtClean="0"/>
              <a:t>.</a:t>
            </a:r>
          </a:p>
          <a:p>
            <a:pPr algn="just"/>
            <a:r>
              <a:rPr lang="it-IT" dirty="0"/>
              <a:t>In merito ai principi di valutazione si prevede che le società che redigono il bilancio in forma abbreviata possono iscrivere i titoli al costo di acquisto, i crediti al valore di presumibile realizzo e i debiti al valore nominale. Non trova quindi applicazione il criterio del costo ammortizzato.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94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Il nuovo bilancio abbreviato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1"/>
            <a:ext cx="8229600" cy="3888432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Viene eliminata ogni previsione in merito alla gestione straordinaria (come previsto anche per il bilancio ordinario</a:t>
            </a:r>
            <a:r>
              <a:rPr lang="it-IT" dirty="0" smtClean="0"/>
              <a:t>).</a:t>
            </a:r>
          </a:p>
          <a:p>
            <a:pPr marL="0" indent="0">
              <a:buNone/>
            </a:pPr>
            <a:endParaRPr lang="it-IT" dirty="0" smtClean="0"/>
          </a:p>
          <a:p>
            <a:pPr algn="just"/>
            <a:r>
              <a:rPr lang="it-IT" dirty="0"/>
              <a:t>Si integra l’informativa prevista in tema di operazioni realizzate con parti correlate, prevedendo l’indicazione delle operazioni realizzate direttamente o indirettamente con le imprese in cui la società stessa detiene partecipazioni.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961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Riepilogo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Redazione del Bilancio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34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Quadro riepilogativo 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1290536"/>
            <a:ext cx="8421141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/>
              <a:t>Pertanto, dal 1° gennaio 2016, gli obblighi in tema di bilancio saranno modellati su 3 distinte tipologie d’impresa, a seconda delle dimensioni delle stesse </a:t>
            </a:r>
          </a:p>
          <a:p>
            <a:pPr marL="0" indent="0" algn="r">
              <a:buNone/>
            </a:pPr>
            <a:endParaRPr lang="it-IT" dirty="0" smtClean="0"/>
          </a:p>
          <a:p>
            <a:pPr marL="0" indent="0" algn="r">
              <a:buNone/>
            </a:pPr>
            <a:endParaRPr lang="it-IT" dirty="0" smtClean="0"/>
          </a:p>
          <a:p>
            <a:pPr marL="0" indent="0" algn="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 dirty="0" smtClean="0"/>
              <a:t>                                                                                2 parametri</a:t>
            </a:r>
          </a:p>
          <a:p>
            <a:pPr marL="0" indent="0" algn="ctr">
              <a:buNone/>
            </a:pPr>
            <a:r>
              <a:rPr lang="it-IT" b="1" dirty="0" smtClean="0"/>
              <a:t>                                                                                 su 3 </a:t>
            </a:r>
          </a:p>
          <a:p>
            <a:pPr marL="0" indent="0" algn="ctr">
              <a:buNone/>
            </a:pPr>
            <a:r>
              <a:rPr lang="it-IT" b="1" dirty="0" smtClean="0"/>
              <a:t>                                                                                 non superati</a:t>
            </a:r>
          </a:p>
          <a:p>
            <a:pPr marL="109728" indent="0">
              <a:buNone/>
            </a:pPr>
            <a:endParaRPr lang="it-IT" dirty="0" smtClean="0"/>
          </a:p>
          <a:p>
            <a:pPr marL="109728" indent="0">
              <a:buNone/>
            </a:pPr>
            <a:endParaRPr lang="it-IT" dirty="0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81092"/>
              </p:ext>
            </p:extLst>
          </p:nvPr>
        </p:nvGraphicFramePr>
        <p:xfrm>
          <a:off x="539553" y="2204864"/>
          <a:ext cx="6264696" cy="389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8250"/>
                <a:gridCol w="2049663"/>
                <a:gridCol w="2396783"/>
              </a:tblGrid>
              <a:tr h="181651">
                <a:tc>
                  <a:txBody>
                    <a:bodyPr/>
                    <a:lstStyle/>
                    <a:p>
                      <a:pPr algn="ctr" fontAlgn="b"/>
                      <a:r>
                        <a:rPr lang="it-IT" sz="1000" b="1" u="none" strike="noStrike" dirty="0">
                          <a:effectLst/>
                        </a:rPr>
                        <a:t> 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>
                          <a:effectLst/>
                        </a:rPr>
                        <a:t>REQUISITI DIMENSIONALI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u="none" strike="noStrike" dirty="0">
                          <a:effectLst/>
                        </a:rPr>
                        <a:t>DOCUMENTI DI BILANCIO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</a:tr>
              <a:tr h="4118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MICRO IMPRESE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ATTIVO &lt; 175.000 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1.  STATO </a:t>
                      </a:r>
                      <a:r>
                        <a:rPr lang="it-IT" sz="1200" u="none" strike="noStrike" dirty="0" smtClean="0">
                          <a:effectLst/>
                        </a:rPr>
                        <a:t>PATRIMONIALE 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(CON INTEGRAZIONI)        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2. CONTO ECONOMICO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RICAVI &lt; 350.000 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>
                          <a:effectLst/>
                        </a:rPr>
                        <a:t>DIPENDENTI &lt; 5 UNITA'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118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PICCOLE IMPRESE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ATTIVO &lt; </a:t>
                      </a:r>
                      <a:r>
                        <a:rPr lang="it-IT" sz="1200" u="none" strike="noStrike" dirty="0" smtClean="0">
                          <a:effectLst/>
                        </a:rPr>
                        <a:t>4.400.000 </a:t>
                      </a:r>
                      <a:r>
                        <a:rPr lang="it-IT" sz="1200" u="none" strike="noStrike" dirty="0">
                          <a:effectLst/>
                        </a:rPr>
                        <a:t>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1.  STATO PATRIMONIALE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2. CONTO ECONOMICO   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3. NOTA INTEGRATIVA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RICAVI &lt; </a:t>
                      </a:r>
                      <a:r>
                        <a:rPr lang="it-IT" sz="1200" u="none" strike="noStrike" dirty="0" smtClean="0">
                          <a:effectLst/>
                        </a:rPr>
                        <a:t>8.800.000 </a:t>
                      </a:r>
                      <a:r>
                        <a:rPr lang="it-IT" sz="1200" u="none" strike="noStrike" dirty="0">
                          <a:effectLst/>
                        </a:rPr>
                        <a:t>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DIPENDENTI &lt; </a:t>
                      </a:r>
                      <a:r>
                        <a:rPr lang="it-IT" sz="1200" u="none" strike="noStrike" dirty="0" smtClean="0">
                          <a:effectLst/>
                        </a:rPr>
                        <a:t>50 </a:t>
                      </a:r>
                      <a:r>
                        <a:rPr lang="it-IT" sz="1200" u="none" strike="noStrike" dirty="0">
                          <a:effectLst/>
                        </a:rPr>
                        <a:t>UNITA'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1186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b="1" u="none" strike="noStrike" dirty="0">
                          <a:effectLst/>
                        </a:rPr>
                        <a:t>GRANDI IMPRESE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ATTIVO </a:t>
                      </a:r>
                      <a:r>
                        <a:rPr lang="it-IT" sz="1200" u="none" strike="noStrike" dirty="0" smtClean="0">
                          <a:effectLst/>
                        </a:rPr>
                        <a:t>&gt; 4.400.000 </a:t>
                      </a:r>
                      <a:r>
                        <a:rPr lang="it-IT" sz="1200" u="none" strike="noStrike" dirty="0">
                          <a:effectLst/>
                        </a:rPr>
                        <a:t>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it-IT" sz="1200" u="none" strike="noStrike" dirty="0">
                          <a:effectLst/>
                        </a:rPr>
                        <a:t>1.  STATO PATRIMONIALE  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2. CONTO ECONOMICO       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3. NOTA INTEGRATIVA    </a:t>
                      </a:r>
                      <a:r>
                        <a:rPr lang="it-IT" sz="1200" u="none" strike="noStrike" dirty="0" smtClean="0">
                          <a:effectLst/>
                        </a:rPr>
                        <a:t>                               </a:t>
                      </a:r>
                      <a:r>
                        <a:rPr lang="it-IT" sz="1200" u="none" strike="noStrike" dirty="0">
                          <a:effectLst/>
                        </a:rPr>
                        <a:t>4. RENDICONTO </a:t>
                      </a:r>
                      <a:r>
                        <a:rPr lang="it-IT" sz="1200" u="none" strike="noStrike" dirty="0" smtClean="0">
                          <a:effectLst/>
                        </a:rPr>
                        <a:t>FINANZIARIO                      5</a:t>
                      </a:r>
                      <a:r>
                        <a:rPr lang="it-IT" sz="1200" u="none" strike="noStrike" dirty="0">
                          <a:effectLst/>
                        </a:rPr>
                        <a:t>. RELAZIONE SULLA GESTIONE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ctr"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RICAVI </a:t>
                      </a:r>
                      <a:r>
                        <a:rPr lang="it-IT" sz="1200" u="none" strike="noStrike" dirty="0" smtClean="0">
                          <a:effectLst/>
                        </a:rPr>
                        <a:t>&gt; 8.800.000 </a:t>
                      </a:r>
                      <a:r>
                        <a:rPr lang="it-IT" sz="1200" u="none" strike="noStrike" dirty="0">
                          <a:effectLst/>
                        </a:rPr>
                        <a:t>EURO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1186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u="none" strike="noStrike" dirty="0">
                          <a:effectLst/>
                        </a:rPr>
                        <a:t>DIPENDENTI </a:t>
                      </a:r>
                      <a:r>
                        <a:rPr lang="it-IT" sz="1200" u="none" strike="noStrike" dirty="0" smtClean="0">
                          <a:effectLst/>
                        </a:rPr>
                        <a:t>&gt; 50 </a:t>
                      </a:r>
                      <a:r>
                        <a:rPr lang="it-IT" sz="1200" u="none" strike="noStrike" dirty="0">
                          <a:effectLst/>
                        </a:rPr>
                        <a:t>UNITA'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828" marR="8828" marT="8828" marB="0" anchor="b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33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Criteri di valutazione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55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Nuovi criteri di valutazione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5365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/>
              <a:t>Non è più possibile iscrivere nell’attivo le </a:t>
            </a:r>
            <a:r>
              <a:rPr lang="it-IT" u="sng" dirty="0"/>
              <a:t>spese di pubblicità e quelle di ricerca</a:t>
            </a:r>
            <a:r>
              <a:rPr lang="it-IT" dirty="0"/>
              <a:t>: è quindi prevista soltanto la capitalizzazione delle spese di sviluppo, per le quali è stabilito un periodo di ammortamento pari alla loro vita utile. Soltanto nei casi eccezionali in cui non è stimabile attendibilmente la loro vita utile è possibile </a:t>
            </a:r>
            <a:r>
              <a:rPr lang="it-IT" dirty="0" smtClean="0"/>
              <a:t>ricorrere all’ammortamento </a:t>
            </a:r>
            <a:r>
              <a:rPr lang="it-IT" dirty="0"/>
              <a:t>in un periodo non superiore a cinque anni</a:t>
            </a:r>
            <a:r>
              <a:rPr lang="it-IT" dirty="0" smtClean="0"/>
              <a:t>.</a:t>
            </a:r>
          </a:p>
          <a:p>
            <a:pPr algn="just"/>
            <a:r>
              <a:rPr lang="it-IT" dirty="0"/>
              <a:t>Con riferimento all’</a:t>
            </a:r>
            <a:r>
              <a:rPr lang="it-IT" u="sng" dirty="0"/>
              <a:t>avviamento</a:t>
            </a:r>
            <a:r>
              <a:rPr lang="it-IT" dirty="0"/>
              <a:t> viene previsto che l’ammortamento debba essere effettuato secondo la sua vita utile e, nei casi eccezionali in cui questa non è stimabile attendibilmente, entro un periodo non superiore a dieci anni. Si ricorda, a tal proposito, che la disciplina attuale prevede l’ammortamento dell’avviamento in un periodo di cinque anni, mentre l’eventuale maggior termine deve essere adeguatamente motivato in Nota integrativa</a:t>
            </a:r>
            <a:r>
              <a:rPr lang="it-IT" dirty="0" smtClean="0"/>
              <a:t>.</a:t>
            </a:r>
          </a:p>
          <a:p>
            <a:pPr algn="just"/>
            <a:r>
              <a:rPr lang="it-IT" dirty="0"/>
              <a:t>Modificate le disposizioni in tema di </a:t>
            </a:r>
            <a:r>
              <a:rPr lang="it-IT" u="sng" dirty="0"/>
              <a:t>valutazione delle partecipazioni </a:t>
            </a:r>
            <a:r>
              <a:rPr lang="it-IT" dirty="0"/>
              <a:t>immobilizzate in imprese controllate o collegate con il metodo del patrimonio netto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03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Nuovi criteri di valutazione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464496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Per la valutazione dei crediti , dei debiti e dei titoli viene introdotto il metodo del </a:t>
            </a:r>
            <a:r>
              <a:rPr lang="it-IT" b="1" u="sng" dirty="0" smtClean="0"/>
              <a:t>costo ammortizzato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DEFINIZIONE</a:t>
            </a:r>
          </a:p>
          <a:p>
            <a:pPr marL="0" indent="0" algn="ctr">
              <a:buNone/>
            </a:pPr>
            <a:r>
              <a:rPr lang="it-IT" i="1" dirty="0"/>
              <a:t>Il costo ammortizzato di un'attività o passività finanziaria è il valore a cui è stata misurata al momento della rilevazione iniziale l'attività o la passività finanziaria al netto dei rimborsi di capitale, </a:t>
            </a:r>
            <a:r>
              <a:rPr lang="it-IT" i="1" u="sng" dirty="0"/>
              <a:t>aumentato o diminuito dall'ammortamento complessivo utilizzando il criterio dell'interesse effettivo su qualsiasi differenza tra il valore iniziale e quello a scadenza,</a:t>
            </a:r>
            <a:r>
              <a:rPr lang="it-IT" i="1" dirty="0"/>
              <a:t> e dedotta qualsiasi riduzione (operata direttamente o attraverso l'uso di un accantonamento) a seguito di una riduzione di valore o di </a:t>
            </a:r>
            <a:r>
              <a:rPr lang="it-IT" i="1" dirty="0" smtClean="0"/>
              <a:t>irrecuperabilità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00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Nuovi criteri di valutazione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 smtClean="0"/>
              <a:t>IL METODO DEL COSTO AMMORTIZZATO</a:t>
            </a:r>
          </a:p>
          <a:p>
            <a:pPr marL="0" indent="0">
              <a:buNone/>
            </a:pPr>
            <a:r>
              <a:rPr lang="it-IT" dirty="0" smtClean="0"/>
              <a:t>Più </a:t>
            </a:r>
            <a:r>
              <a:rPr lang="it-IT" dirty="0"/>
              <a:t>precisamente:</a:t>
            </a:r>
          </a:p>
          <a:p>
            <a:pPr lvl="0"/>
            <a:r>
              <a:rPr lang="it-IT" dirty="0"/>
              <a:t>le immobilizzazioni rappresentate da </a:t>
            </a:r>
            <a:r>
              <a:rPr lang="it-IT" dirty="0" smtClean="0"/>
              <a:t>titoli </a:t>
            </a:r>
            <a:r>
              <a:rPr lang="it-IT" dirty="0"/>
              <a:t>possono essere valutate secondo il principio del costo ammortizzato solo ove applicabile;</a:t>
            </a:r>
          </a:p>
          <a:p>
            <a:pPr lvl="0"/>
            <a:r>
              <a:rPr lang="it-IT" dirty="0"/>
              <a:t>i crediti e i debiti sono invece sempre rilevati in bilancio secondo il criterio del costo ammortizzato, tenendo conto del fattore temporale e, per quanto riguarda i crediti, del loro presumibile valore di realizzo</a:t>
            </a:r>
            <a:r>
              <a:rPr lang="it-IT" dirty="0" smtClean="0"/>
              <a:t>.</a:t>
            </a:r>
          </a:p>
          <a:p>
            <a:pPr lvl="0"/>
            <a:endParaRPr lang="it-IT" dirty="0"/>
          </a:p>
          <a:p>
            <a:pPr marL="0" indent="0" algn="ctr">
              <a:buNone/>
            </a:pPr>
            <a:r>
              <a:rPr lang="it-IT" dirty="0"/>
              <a:t>Il nuovo criterio di valutazione </a:t>
            </a:r>
            <a:r>
              <a:rPr lang="it-IT" u="sng" dirty="0"/>
              <a:t>non trova applicazione</a:t>
            </a:r>
            <a:r>
              <a:rPr lang="it-IT" dirty="0"/>
              <a:t> nella redazione del </a:t>
            </a:r>
            <a:r>
              <a:rPr lang="it-IT" u="sng" dirty="0"/>
              <a:t>bilancio abbreviato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15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Strumenti finanziari derivati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55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Strumenti finanziari: fair </a:t>
            </a:r>
            <a:r>
              <a:rPr kumimoji="0" lang="it-IT" sz="4100" b="1" kern="1200" noProof="0" dirty="0" err="1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value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b="1" dirty="0"/>
              <a:t>Art 2426: come si calcola il fair </a:t>
            </a:r>
            <a:r>
              <a:rPr lang="it-IT" b="1" dirty="0" err="1"/>
              <a:t>value</a:t>
            </a:r>
            <a:r>
              <a:rPr lang="it-IT" b="1" dirty="0"/>
              <a:t>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(…) </a:t>
            </a:r>
          </a:p>
          <a:p>
            <a:pPr marL="0" indent="0" algn="just">
              <a:buNone/>
            </a:pPr>
            <a:r>
              <a:rPr lang="it-IT" b="1" dirty="0" smtClean="0"/>
              <a:t>4</a:t>
            </a:r>
            <a:r>
              <a:rPr lang="it-IT" b="1" dirty="0"/>
              <a:t>. Il fair </a:t>
            </a:r>
            <a:r>
              <a:rPr lang="it-IT" b="1" dirty="0" err="1"/>
              <a:t>value</a:t>
            </a:r>
            <a:r>
              <a:rPr lang="it-IT" b="1" dirty="0"/>
              <a:t> è determinato con riferimento: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b="1" dirty="0" smtClean="0"/>
              <a:t>a) al </a:t>
            </a:r>
            <a:r>
              <a:rPr lang="it-IT" b="1" dirty="0"/>
              <a:t>valore di mercato, per gli strumenti finanziari per i quali è possibile individuare facilmente un mercato attivo; qualora il valore di mercato non sia facilmente individuabile per uno strumento, ma possa essere individuato per i suoi componenti o per uno strumento analogo, il valore di mercato può essere derivato da quello dei componenti o dello strumento analogo;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b="1" dirty="0" smtClean="0"/>
              <a:t>b</a:t>
            </a:r>
            <a:r>
              <a:rPr lang="it-IT" b="1" dirty="0"/>
              <a:t>) al valore che risulta da modelli e tecniche di valutazione generalmente accettati, per gli strumenti per i quali non sia possibile individuare facilmente un mercato attivo; tali modelli e tecniche di valutazione devono assicurare una ragionevole approssimazione al valore di mercato.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b="1" dirty="0" smtClean="0"/>
              <a:t>5</a:t>
            </a:r>
            <a:r>
              <a:rPr lang="it-IT" b="1" dirty="0"/>
              <a:t>. Il fair </a:t>
            </a:r>
            <a:r>
              <a:rPr lang="it-IT" b="1" dirty="0" err="1"/>
              <a:t>value</a:t>
            </a:r>
            <a:r>
              <a:rPr lang="it-IT" b="1" dirty="0"/>
              <a:t> non è determinato se l'applicazione dei criteri indicati al comma precedente non da' un risultato attendibile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32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82" y="11088"/>
            <a:ext cx="7772400" cy="1199704"/>
          </a:xfrm>
        </p:spPr>
        <p:txBody>
          <a:bodyPr>
            <a:normAutofit/>
          </a:bodyPr>
          <a:lstStyle/>
          <a:p>
            <a:endParaRPr kumimoji="0" lang="it-IT" sz="2700" kern="1200" noProof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3284984"/>
            <a:ext cx="4419600" cy="1944216"/>
          </a:xfrm>
        </p:spPr>
        <p:txBody>
          <a:bodyPr/>
          <a:lstStyle/>
          <a:p>
            <a:pPr algn="ctr"/>
            <a:r>
              <a:rPr kumimoji="0" lang="it-IT" sz="48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Grazie per l’attenzione</a:t>
            </a:r>
            <a:endParaRPr lang="it-IT" noProof="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300192" y="5299204"/>
            <a:ext cx="2155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Dott. Federico </a:t>
            </a:r>
            <a:r>
              <a:rPr lang="it-IT" dirty="0" err="1" smtClean="0"/>
              <a:t>Giachini</a:t>
            </a:r>
            <a:endParaRPr lang="it-IT" dirty="0" smtClean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8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Redazione del Bilancio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it-IT" b="1" dirty="0"/>
              <a:t>Art 2423: Redazione del bilancio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Gli </a:t>
            </a:r>
            <a:r>
              <a:rPr lang="it-IT" dirty="0"/>
              <a:t>amministratori devono redigere il bilancio di esercizio, costituito dallo stato patrimoniale, dal conto economico, dal rendiconto finanziario e dalla nota integrativa.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2</a:t>
            </a:r>
            <a:r>
              <a:rPr lang="it-IT" dirty="0"/>
              <a:t>. […]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3</a:t>
            </a:r>
            <a:r>
              <a:rPr lang="it-IT" dirty="0"/>
              <a:t>. […]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4</a:t>
            </a:r>
            <a:r>
              <a:rPr lang="it-IT" dirty="0"/>
              <a:t>. </a:t>
            </a:r>
            <a:r>
              <a:rPr lang="it-IT" b="1" dirty="0"/>
              <a:t>Non occorre rispettare gli obblighi in tema di rilevazione, valutazione, presentazione e informativa quando la loro osservanza abbia effetti irrilevanti al fine di dare una rappresentazione veritiera e corretta. Rimangono fermi gli obblighi in tema di regolare tenuta delle scritture contabili. Le società illustrano nella nota integrativa i criteri con i quali hanno dato attuazione alla presente disposizione</a:t>
            </a:r>
            <a:r>
              <a:rPr lang="it-IT" dirty="0"/>
              <a:t>.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5</a:t>
            </a:r>
            <a:r>
              <a:rPr lang="it-IT" dirty="0"/>
              <a:t>. […]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6</a:t>
            </a:r>
            <a:r>
              <a:rPr lang="it-IT" dirty="0"/>
              <a:t>. […]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77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156"/>
          </a:xfrm>
        </p:spPr>
        <p:txBody>
          <a:bodyPr>
            <a:normAutofit/>
          </a:bodyPr>
          <a:lstStyle/>
          <a:p>
            <a:pPr algn="ctr"/>
            <a:r>
              <a:rPr kumimoji="0" lang="it-IT" sz="4100" b="1" kern="1200" noProof="0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Redazione del Bilancio</a:t>
            </a:r>
            <a:endParaRPr lang="it-IT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b="1" dirty="0"/>
              <a:t>Art 2423-bis: Principi di redazione del bilancio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Nella </a:t>
            </a:r>
            <a:r>
              <a:rPr lang="it-IT" dirty="0"/>
              <a:t>redazione del bilancio devono essere osservati i seguenti principi: </a:t>
            </a:r>
            <a:endParaRPr lang="it-IT" dirty="0" smtClean="0"/>
          </a:p>
          <a:p>
            <a:pPr marL="0" indent="0" algn="just">
              <a:buNone/>
            </a:pPr>
            <a:r>
              <a:rPr lang="it-IT" dirty="0" smtClean="0"/>
              <a:t>1) la </a:t>
            </a:r>
            <a:r>
              <a:rPr lang="it-IT" dirty="0"/>
              <a:t>valutazione delle voci deve essere fatta secondo prudenza e nella prospettiva della continuazione dell’attività, </a:t>
            </a:r>
            <a:r>
              <a:rPr lang="it-IT" strike="sngStrike" dirty="0"/>
              <a:t>nonché tenendo conto della funzione economica dell'elemento dell'attivo o del passivo considerato</a:t>
            </a:r>
            <a:r>
              <a:rPr lang="it-IT" dirty="0"/>
              <a:t>; </a:t>
            </a:r>
            <a:endParaRPr lang="it-IT" dirty="0" smtClean="0"/>
          </a:p>
          <a:p>
            <a:pPr marL="0" indent="0" algn="just">
              <a:buNone/>
            </a:pPr>
            <a:r>
              <a:rPr lang="it-IT" b="1" dirty="0" smtClean="0"/>
              <a:t>1-bis</a:t>
            </a:r>
            <a:r>
              <a:rPr lang="it-IT" b="1" dirty="0"/>
              <a:t>) la rilevazione e la presentazione delle voci è effettuata tenendo conto della sostanza dell’operazione o del contratto;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[…] </a:t>
            </a:r>
          </a:p>
          <a:p>
            <a:pPr marL="0" indent="0" algn="just">
              <a:buNone/>
            </a:pPr>
            <a:r>
              <a:rPr lang="it-IT" dirty="0" smtClean="0"/>
              <a:t>2</a:t>
            </a:r>
            <a:r>
              <a:rPr lang="it-IT" dirty="0"/>
              <a:t>. […]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97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84784"/>
            <a:ext cx="7543800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000" b="1" dirty="0" smtClean="0"/>
              <a:t>Schemi di Bilancio</a:t>
            </a:r>
            <a:endParaRPr lang="it-IT" sz="50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986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556792"/>
            <a:ext cx="7478216" cy="44644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Art 2424: le immobilizzazioni immateriali </a:t>
            </a:r>
            <a:endParaRPr lang="it-IT" b="1" dirty="0" smtClean="0"/>
          </a:p>
          <a:p>
            <a:pPr marL="0" indent="0" algn="just">
              <a:buNone/>
            </a:pPr>
            <a:r>
              <a:rPr lang="it-IT" dirty="0" smtClean="0"/>
              <a:t>B) Immobilizzazioni</a:t>
            </a:r>
            <a:r>
              <a:rPr lang="it-IT" dirty="0"/>
              <a:t>, con separata indicazione di quelle concesse in locazione finanziaria: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 </a:t>
            </a:r>
            <a:r>
              <a:rPr lang="it-IT" dirty="0"/>
              <a:t>- Immobilizzazioni immateriali: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1) costi </a:t>
            </a:r>
            <a:r>
              <a:rPr lang="it-IT" dirty="0"/>
              <a:t>di impianto e di ampliamento;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2</a:t>
            </a:r>
            <a:r>
              <a:rPr lang="it-IT" dirty="0"/>
              <a:t>) costi </a:t>
            </a:r>
            <a:r>
              <a:rPr lang="it-IT" strike="sngStrike" dirty="0"/>
              <a:t>di ricerca, </a:t>
            </a:r>
            <a:r>
              <a:rPr lang="it-IT" dirty="0"/>
              <a:t>di sviluppo </a:t>
            </a:r>
            <a:r>
              <a:rPr lang="it-IT" strike="sngStrike" dirty="0"/>
              <a:t>e di pubblicità</a:t>
            </a:r>
            <a:r>
              <a:rPr lang="it-IT" dirty="0"/>
              <a:t>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3</a:t>
            </a:r>
            <a:r>
              <a:rPr lang="it-IT" dirty="0"/>
              <a:t>) diritti di brevetto industriale e diritti di utilizzazione delle opere dell'ingegno;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4</a:t>
            </a:r>
            <a:r>
              <a:rPr lang="it-IT" dirty="0"/>
              <a:t>) concessioni, licenze, marchi e diritti simili;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5</a:t>
            </a:r>
            <a:r>
              <a:rPr lang="it-IT" dirty="0"/>
              <a:t>) avviamento;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6</a:t>
            </a:r>
            <a:r>
              <a:rPr lang="it-IT" dirty="0"/>
              <a:t>) immobilizzazioni in corso e acconti;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7</a:t>
            </a:r>
            <a:r>
              <a:rPr lang="it-IT" dirty="0"/>
              <a:t>) altre.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Totale</a:t>
            </a:r>
            <a:r>
              <a:rPr lang="it-IT" dirty="0"/>
              <a:t>.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340768"/>
            <a:ext cx="7478216" cy="48245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b="1" dirty="0"/>
              <a:t>Art 2424: le immobilizzazioni </a:t>
            </a:r>
            <a:r>
              <a:rPr lang="it-IT" b="1" dirty="0" smtClean="0"/>
              <a:t>finanziarie </a:t>
            </a:r>
          </a:p>
          <a:p>
            <a:pPr marL="0" indent="0">
              <a:buNone/>
            </a:pPr>
            <a:r>
              <a:rPr lang="it-IT" dirty="0" smtClean="0"/>
              <a:t>B</a:t>
            </a:r>
            <a:r>
              <a:rPr lang="it-IT" dirty="0"/>
              <a:t>. Immobilizzazioni, con separata indicazione di quelle concesse in locazione finanziaria [...]: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III </a:t>
            </a:r>
            <a:r>
              <a:rPr lang="it-IT" dirty="0"/>
              <a:t>- Immobilizzazioni finanziarie, con separata indicazione, per ciascuna voce dei crediti, degli importi esigibili entro l'esercizio successivo: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1) partecipazioni </a:t>
            </a:r>
            <a:r>
              <a:rPr lang="it-IT" dirty="0"/>
              <a:t>in: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 a) imprese </a:t>
            </a:r>
            <a:r>
              <a:rPr lang="it-IT" dirty="0"/>
              <a:t>controllate;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 b</a:t>
            </a:r>
            <a:r>
              <a:rPr lang="it-IT" dirty="0"/>
              <a:t>) imprese collegate;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 c</a:t>
            </a:r>
            <a:r>
              <a:rPr lang="it-IT" dirty="0"/>
              <a:t>) imprese controllanti;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</a:t>
            </a:r>
            <a:r>
              <a:rPr lang="it-IT" b="1" dirty="0" smtClean="0"/>
              <a:t>d</a:t>
            </a:r>
            <a:r>
              <a:rPr lang="it-IT" b="1" dirty="0"/>
              <a:t>) Imprese sottoposte al controllo delle controllanti</a:t>
            </a:r>
            <a:r>
              <a:rPr lang="it-IT" dirty="0"/>
              <a:t>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d-bis</a:t>
            </a:r>
            <a:r>
              <a:rPr lang="it-IT" dirty="0"/>
              <a:t>) altre imprese;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2</a:t>
            </a:r>
            <a:r>
              <a:rPr lang="it-IT" dirty="0"/>
              <a:t>) crediti: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    a) verso </a:t>
            </a:r>
            <a:r>
              <a:rPr lang="it-IT" dirty="0"/>
              <a:t>imprese controllate</a:t>
            </a:r>
            <a:r>
              <a:rPr lang="it-IT" dirty="0" smtClean="0"/>
              <a:t>;</a:t>
            </a:r>
          </a:p>
          <a:p>
            <a:pPr marL="0" indent="0">
              <a:buNone/>
            </a:pPr>
            <a:r>
              <a:rPr lang="it-IT" dirty="0" smtClean="0"/>
              <a:t>    b</a:t>
            </a:r>
            <a:r>
              <a:rPr lang="it-IT" dirty="0"/>
              <a:t>) verso imprese collegate; </a:t>
            </a:r>
            <a:endParaRPr lang="it-IT" dirty="0" smtClean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c</a:t>
            </a:r>
            <a:r>
              <a:rPr lang="it-IT" dirty="0"/>
              <a:t>) verso controllanti; </a:t>
            </a:r>
            <a:r>
              <a:rPr lang="it-IT" dirty="0" smtClean="0"/>
              <a:t> </a:t>
            </a:r>
          </a:p>
          <a:p>
            <a:pPr marL="0" indent="0">
              <a:buNone/>
            </a:pPr>
            <a:r>
              <a:rPr lang="it-IT" b="1" dirty="0"/>
              <a:t> </a:t>
            </a:r>
            <a:r>
              <a:rPr lang="it-IT" b="1" dirty="0" smtClean="0"/>
              <a:t>   d</a:t>
            </a:r>
            <a:r>
              <a:rPr lang="it-IT" b="1" dirty="0"/>
              <a:t>) verso imprese sottoposte al controllo delle controllanti</a:t>
            </a:r>
            <a:r>
              <a:rPr lang="it-IT" dirty="0"/>
              <a:t>; </a:t>
            </a:r>
            <a:endParaRPr lang="it-IT" dirty="0" smtClean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d-bis</a:t>
            </a:r>
            <a:r>
              <a:rPr lang="it-IT" dirty="0"/>
              <a:t>) verso altri;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3</a:t>
            </a:r>
            <a:r>
              <a:rPr lang="it-IT" dirty="0"/>
              <a:t>) altri titoli;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4</a:t>
            </a:r>
            <a:r>
              <a:rPr lang="it-IT" dirty="0"/>
              <a:t>) </a:t>
            </a:r>
            <a:r>
              <a:rPr lang="it-IT" strike="sngStrike" dirty="0"/>
              <a:t>azioni proprie, con indicazione anche del valore nominale complessivo </a:t>
            </a:r>
            <a:r>
              <a:rPr lang="it-IT" dirty="0"/>
              <a:t>strumenti finanziari derivati attivi.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Totale</a:t>
            </a:r>
            <a:r>
              <a:rPr lang="it-IT" dirty="0"/>
              <a:t>.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96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0" y="620688"/>
            <a:ext cx="6781800" cy="720080"/>
          </a:xfrm>
        </p:spPr>
        <p:txBody>
          <a:bodyPr>
            <a:normAutofit/>
          </a:bodyPr>
          <a:lstStyle/>
          <a:p>
            <a:pPr algn="ctr"/>
            <a:r>
              <a:rPr lang="it-IT" sz="4100" dirty="0" smtClean="0"/>
              <a:t>I nuovi schemi di bilancio</a:t>
            </a:r>
            <a:endParaRPr lang="it-IT" sz="41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556792"/>
            <a:ext cx="7478216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Art 2424: </a:t>
            </a:r>
            <a:r>
              <a:rPr lang="it-IT" b="1" dirty="0" smtClean="0"/>
              <a:t>I crediti nell’attivo circolante.</a:t>
            </a:r>
          </a:p>
          <a:p>
            <a:pPr marL="0" indent="0">
              <a:buNone/>
            </a:pPr>
            <a:r>
              <a:rPr lang="it-IT" dirty="0"/>
              <a:t>C) Attivo circolante </a:t>
            </a:r>
            <a:r>
              <a:rPr lang="it-IT" dirty="0" smtClean="0"/>
              <a:t>[…]: </a:t>
            </a:r>
          </a:p>
          <a:p>
            <a:pPr marL="0" indent="0">
              <a:buNone/>
            </a:pPr>
            <a:r>
              <a:rPr lang="it-IT" dirty="0" smtClean="0"/>
              <a:t>II </a:t>
            </a:r>
            <a:r>
              <a:rPr lang="it-IT" dirty="0"/>
              <a:t>- Crediti, con separata indicazione, per ciascuna voce, degli importi esigibili oltre l'esercizio successivo: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1) verso </a:t>
            </a:r>
            <a:r>
              <a:rPr lang="it-IT" dirty="0"/>
              <a:t>clienti;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2</a:t>
            </a:r>
            <a:r>
              <a:rPr lang="it-IT" dirty="0"/>
              <a:t>) verso imprese controllate;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3</a:t>
            </a:r>
            <a:r>
              <a:rPr lang="it-IT" dirty="0"/>
              <a:t>) verso imprese collegate;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4</a:t>
            </a:r>
            <a:r>
              <a:rPr lang="it-IT" dirty="0"/>
              <a:t>) verso controllanti; 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5</a:t>
            </a:r>
            <a:r>
              <a:rPr lang="it-IT" b="1" dirty="0"/>
              <a:t>) verso imprese sottoposte al controllo delle controllanti; </a:t>
            </a: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5-bis</a:t>
            </a:r>
            <a:r>
              <a:rPr lang="it-IT" b="1" dirty="0"/>
              <a:t>) </a:t>
            </a:r>
            <a:r>
              <a:rPr lang="it-IT" dirty="0"/>
              <a:t>crediti tributari; 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5-ter</a:t>
            </a:r>
            <a:r>
              <a:rPr lang="it-IT" b="1" dirty="0"/>
              <a:t>)</a:t>
            </a:r>
            <a:r>
              <a:rPr lang="it-IT" dirty="0"/>
              <a:t> imposte anticipate; 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5-quater</a:t>
            </a:r>
            <a:r>
              <a:rPr lang="it-IT" b="1" dirty="0"/>
              <a:t>) </a:t>
            </a:r>
            <a:r>
              <a:rPr lang="it-IT" dirty="0"/>
              <a:t>verso altri.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Totale</a:t>
            </a:r>
            <a:r>
              <a:rPr lang="it-IT" dirty="0"/>
              <a:t>.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737D0-1F07-487A-BC82-FDF5B924E95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249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Universo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Univers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nivers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EF20873-A719-4D17-95D4-3C12EF41E4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0</TotalTime>
  <Words>2852</Words>
  <Application>Microsoft Office PowerPoint</Application>
  <PresentationFormat>Presentazione su schermo (4:3)</PresentationFormat>
  <Paragraphs>317</Paragraphs>
  <Slides>37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37</vt:i4>
      </vt:variant>
    </vt:vector>
  </HeadingPairs>
  <TitlesOfParts>
    <vt:vector size="39" baseType="lpstr">
      <vt:lpstr>1_Universo</vt:lpstr>
      <vt:lpstr>NewsPrint</vt:lpstr>
      <vt:lpstr> Le principali novità al bilancio chiuso al 31.12.2016</vt:lpstr>
      <vt:lpstr>Argomenti da trattare</vt:lpstr>
      <vt:lpstr>Presentazione standard di PowerPoint</vt:lpstr>
      <vt:lpstr>Redazione del Bilancio</vt:lpstr>
      <vt:lpstr>Redazione del Bilancio</vt:lpstr>
      <vt:lpstr>Presentazione standard di PowerPoint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I nuovi schemi di bilancio</vt:lpstr>
      <vt:lpstr>Presentazione standard di PowerPoint</vt:lpstr>
      <vt:lpstr>Lo stato patrimoniale: le novità</vt:lpstr>
      <vt:lpstr>Lo stato patrimoniale: le novità</vt:lpstr>
      <vt:lpstr>Il conto economico: le novità</vt:lpstr>
      <vt:lpstr>La nota integrativa: le novità</vt:lpstr>
      <vt:lpstr>La nota integrativa: le novità</vt:lpstr>
      <vt:lpstr>Presentazione standard di PowerPoint</vt:lpstr>
      <vt:lpstr>Rendiconto </vt:lpstr>
      <vt:lpstr>Rendiconto </vt:lpstr>
      <vt:lpstr>Presentazione standard di PowerPoint</vt:lpstr>
      <vt:lpstr>Il nuovo bilancio abbreviato</vt:lpstr>
      <vt:lpstr>Il nuovo bilancio abbreviato</vt:lpstr>
      <vt:lpstr>Presentazione standard di PowerPoint</vt:lpstr>
      <vt:lpstr>Quadro riepilogativo </vt:lpstr>
      <vt:lpstr>Presentazione standard di PowerPoint</vt:lpstr>
      <vt:lpstr>Nuovi criteri di valutazione</vt:lpstr>
      <vt:lpstr>Nuovi criteri di valutazione</vt:lpstr>
      <vt:lpstr>Nuovi criteri di valutazione</vt:lpstr>
      <vt:lpstr>Presentazione standard di PowerPoint</vt:lpstr>
      <vt:lpstr>Strumenti finanziari: fair value</vt:lpstr>
      <vt:lpstr>Grazie per l’attenzione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2016-12-14T13:58:00Z</dcterms:created>
  <dcterms:modified xsi:type="dcterms:W3CDTF">2016-12-23T15:06:59Z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TC102202129990</vt:lpwstr>
  </property>
</Properties>
</file>