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2"/>
  </p:sldMasterIdLst>
  <p:notesMasterIdLst>
    <p:notesMasterId r:id="rId29"/>
  </p:notesMasterIdLst>
  <p:sldIdLst>
    <p:sldId id="256" r:id="rId3"/>
    <p:sldId id="281" r:id="rId4"/>
    <p:sldId id="286" r:id="rId5"/>
    <p:sldId id="294" r:id="rId6"/>
    <p:sldId id="282" r:id="rId7"/>
    <p:sldId id="287" r:id="rId8"/>
    <p:sldId id="268" r:id="rId9"/>
    <p:sldId id="270" r:id="rId10"/>
    <p:sldId id="271" r:id="rId11"/>
    <p:sldId id="285" r:id="rId12"/>
    <p:sldId id="288" r:id="rId13"/>
    <p:sldId id="272" r:id="rId14"/>
    <p:sldId id="289" r:id="rId15"/>
    <p:sldId id="273" r:id="rId16"/>
    <p:sldId id="274" r:id="rId17"/>
    <p:sldId id="275" r:id="rId18"/>
    <p:sldId id="283" r:id="rId19"/>
    <p:sldId id="290" r:id="rId20"/>
    <p:sldId id="276" r:id="rId21"/>
    <p:sldId id="293" r:id="rId22"/>
    <p:sldId id="291" r:id="rId23"/>
    <p:sldId id="278" r:id="rId24"/>
    <p:sldId id="292" r:id="rId25"/>
    <p:sldId id="295" r:id="rId26"/>
    <p:sldId id="284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6" autoAdjust="0"/>
  </p:normalViewPr>
  <p:slideViewPr>
    <p:cSldViewPr>
      <p:cViewPr>
        <p:scale>
          <a:sx n="100" d="100"/>
          <a:sy n="100" d="100"/>
        </p:scale>
        <p:origin x="-690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90FE9-0B05-44A1-8E28-B3DBBEE66BAB}" type="datetimeFigureOut">
              <a:rPr lang="en-US" smtClean="0"/>
              <a:pPr/>
              <a:t>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B03D-52F8-45FC-9D51-CC9AF1B89DEC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5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7C79-5106-4746-970D-8F5078B5CF2D}" type="datetime1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26B6A-4B92-4B26-9734-343F3A600476}" type="datetime1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ACEC-A63E-47F2-A116-48B71410DEEA}" type="datetime1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19E88-EAAE-4F2B-B8E3-924743E9FE7B}" type="datetime1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3864-1538-483E-BD69-A1BC2F51ECAB}" type="datetime1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EDAD-71AC-4A26-9484-45B0B0EADC84}" type="datetime1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6314-AB4E-482A-8836-0421033C1D37}" type="datetime1">
              <a:rPr lang="en-US" smtClean="0"/>
              <a:t>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C3C8-B981-4F91-BFE0-9663FE0A6373}" type="datetime1">
              <a:rPr lang="en-US" smtClean="0"/>
              <a:t>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2F4F-1EC5-4B6E-A5AE-E9ECAB63D953}" type="datetime1">
              <a:rPr lang="en-US" smtClean="0"/>
              <a:t>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A5048-10EF-4A8A-B77F-5424A440114A}" type="datetime1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2CE5F-BAD4-4A80-A66C-2B506B4905DE}" type="datetime1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F269A3F6-311C-4885-B70B-944EDBDE3898}" type="datetime1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DMG &amp; PARTNERS S.R.L.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1B3A.EB9AF5A0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1B3A.EB9AF5A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229600" cy="1872208"/>
          </a:xfrm>
        </p:spPr>
        <p:txBody>
          <a:bodyPr>
            <a:normAutofit/>
          </a:bodyPr>
          <a:lstStyle/>
          <a:p>
            <a:pPr algn="ctr"/>
            <a: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Le principali novità fiscali </a:t>
            </a:r>
            <a:b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dal 2017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82" y="736734"/>
            <a:ext cx="7772400" cy="474058"/>
          </a:xfrm>
        </p:spPr>
        <p:txBody>
          <a:bodyPr>
            <a:normAutofit lnSpcReduction="10000"/>
          </a:bodyPr>
          <a:lstStyle/>
          <a:p>
            <a:endParaRPr kumimoji="0" lang="it-IT" sz="2700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CasellaDiTesto 3"/>
          <p:cNvSpPr txBox="1"/>
          <p:nvPr/>
        </p:nvSpPr>
        <p:spPr>
          <a:xfrm>
            <a:off x="4932040" y="3068960"/>
            <a:ext cx="3377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 cura del Dott. Federico </a:t>
            </a:r>
            <a:r>
              <a:rPr lang="it-IT" dirty="0" err="1" smtClean="0"/>
              <a:t>Giachini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4664"/>
            <a:ext cx="6781800" cy="1152128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Termine </a:t>
            </a:r>
            <a:b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registrazione fatture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960439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it-IT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ricorda </a:t>
            </a: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la regola generale in tema di registrazione delle fatture emesse (</a:t>
            </a:r>
            <a:r>
              <a:rPr lang="it-IT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 art. 23 DPR 633/1972</a:t>
            </a: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dispone: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i="1" dirty="0" smtClean="0">
                <a:solidFill>
                  <a:schemeClr val="tx1"/>
                </a:solidFill>
              </a:rPr>
              <a:t>«il </a:t>
            </a:r>
            <a:r>
              <a:rPr lang="it-IT" i="1" dirty="0">
                <a:solidFill>
                  <a:schemeClr val="tx1"/>
                </a:solidFill>
              </a:rPr>
              <a:t>contribuente deve annotare </a:t>
            </a:r>
            <a:r>
              <a:rPr lang="it-IT" i="1" u="sng" dirty="0">
                <a:solidFill>
                  <a:schemeClr val="tx1"/>
                </a:solidFill>
              </a:rPr>
              <a:t>entro quindici giorni </a:t>
            </a:r>
            <a:r>
              <a:rPr lang="it-IT" i="1" dirty="0">
                <a:solidFill>
                  <a:schemeClr val="tx1"/>
                </a:solidFill>
              </a:rPr>
              <a:t>le </a:t>
            </a:r>
            <a:r>
              <a:rPr lang="it-IT" i="1" dirty="0" smtClean="0">
                <a:solidFill>
                  <a:schemeClr val="tx1"/>
                </a:solidFill>
              </a:rPr>
              <a:t>fatture emesse, </a:t>
            </a:r>
            <a:r>
              <a:rPr lang="it-IT" i="1" dirty="0">
                <a:solidFill>
                  <a:schemeClr val="tx1"/>
                </a:solidFill>
              </a:rPr>
              <a:t>nell'ordine della loro numerazione e </a:t>
            </a:r>
            <a:r>
              <a:rPr lang="it-IT" i="1" dirty="0" smtClean="0">
                <a:solidFill>
                  <a:schemeClr val="tx1"/>
                </a:solidFill>
              </a:rPr>
              <a:t>con riferimento </a:t>
            </a:r>
            <a:r>
              <a:rPr lang="it-IT" i="1" dirty="0">
                <a:solidFill>
                  <a:schemeClr val="tx1"/>
                </a:solidFill>
              </a:rPr>
              <a:t>alla data della loro emissione, in apposito </a:t>
            </a:r>
            <a:r>
              <a:rPr lang="it-IT" i="1" dirty="0" smtClean="0">
                <a:solidFill>
                  <a:schemeClr val="tx1"/>
                </a:solidFill>
              </a:rPr>
              <a:t>registro».</a:t>
            </a:r>
          </a:p>
          <a:p>
            <a:pPr marL="0" indent="0">
              <a:buNone/>
            </a:pPr>
            <a:endParaRPr lang="it-IT" i="1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regola 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generale in tema di registrazione delle fatture </a:t>
            </a: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ricevute (</a:t>
            </a:r>
            <a:r>
              <a:rPr lang="it-IT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 </a:t>
            </a:r>
            <a:r>
              <a:rPr lang="it-IT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</a:t>
            </a:r>
            <a:r>
              <a:rPr lang="it-IT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DPR </a:t>
            </a:r>
            <a:r>
              <a:rPr lang="it-IT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633/1972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dispone invece:</a:t>
            </a:r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i="1" dirty="0">
                <a:solidFill>
                  <a:schemeClr val="tx1"/>
                </a:solidFill>
              </a:rPr>
              <a:t>«Il contribuente deve numerare in ordine progressivo le fatture e le bollette doganali relative ai beni e ai servizi acquistati o importati nell'esercizio dell'impresa, arte o professione, comprese quelle emesse a norma del terzo comma dell'articolo 17 e deve annotarle in apposito registro </a:t>
            </a:r>
            <a:r>
              <a:rPr lang="it-IT" i="1" u="sng" dirty="0">
                <a:solidFill>
                  <a:schemeClr val="tx1"/>
                </a:solidFill>
              </a:rPr>
              <a:t>anteriormente alla liquidazione periodica, ovvero alla dichiarazione annuale</a:t>
            </a:r>
            <a:r>
              <a:rPr lang="it-IT" i="1" dirty="0">
                <a:solidFill>
                  <a:schemeClr val="tx1"/>
                </a:solidFill>
              </a:rPr>
              <a:t>, nella quale è esercitato il diritto alla detrazione della relativa imposta.».</a:t>
            </a:r>
          </a:p>
          <a:p>
            <a:pPr marL="0" indent="0">
              <a:buNone/>
            </a:pPr>
            <a:endParaRPr lang="it-IT" i="1" dirty="0">
              <a:solidFill>
                <a:schemeClr val="tx1"/>
              </a:solidFill>
            </a:endParaRPr>
          </a:p>
          <a:p>
            <a:endParaRPr lang="it-IT" noProof="0" dirty="0" smtClean="0">
              <a:solidFill>
                <a:schemeClr val="tx1"/>
              </a:solidFill>
            </a:endParaRPr>
          </a:p>
          <a:p>
            <a:endParaRPr lang="it-IT" noProof="0" dirty="0" smtClean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08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smtClean="0">
                <a:solidFill>
                  <a:schemeClr val="tx1"/>
                </a:solidFill>
              </a:rPr>
              <a:t>Studi di settore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4664"/>
            <a:ext cx="6781800" cy="1224136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Abolizione degli</a:t>
            </a:r>
            <a:b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studi di settore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Sono </a:t>
            </a:r>
            <a:r>
              <a:rPr lang="it-IT" u="sng" dirty="0">
                <a:solidFill>
                  <a:schemeClr val="tx1"/>
                </a:solidFill>
              </a:rPr>
              <a:t>aboliti</a:t>
            </a:r>
            <a:r>
              <a:rPr lang="it-IT" dirty="0">
                <a:solidFill>
                  <a:schemeClr val="tx1"/>
                </a:solidFill>
              </a:rPr>
              <a:t> gli studi di settore, in sostituzione </a:t>
            </a:r>
            <a:r>
              <a:rPr lang="it-IT" dirty="0" smtClean="0">
                <a:solidFill>
                  <a:schemeClr val="tx1"/>
                </a:solidFill>
              </a:rPr>
              <a:t>dei quali saranno introdotti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u="sng" dirty="0">
                <a:solidFill>
                  <a:schemeClr val="tx1"/>
                </a:solidFill>
              </a:rPr>
              <a:t>dal periodo d'imposta in </a:t>
            </a:r>
            <a:r>
              <a:rPr lang="it-IT" u="sng" dirty="0" smtClean="0">
                <a:solidFill>
                  <a:schemeClr val="tx1"/>
                </a:solidFill>
              </a:rPr>
              <a:t>corso al </a:t>
            </a:r>
            <a:r>
              <a:rPr lang="it-IT" u="sng" dirty="0">
                <a:solidFill>
                  <a:schemeClr val="tx1"/>
                </a:solidFill>
              </a:rPr>
              <a:t>31 dicembre </a:t>
            </a:r>
            <a:r>
              <a:rPr lang="it-IT" u="sng" dirty="0" smtClean="0">
                <a:solidFill>
                  <a:schemeClr val="tx1"/>
                </a:solidFill>
              </a:rPr>
              <a:t>2017</a:t>
            </a:r>
            <a:r>
              <a:rPr lang="it-IT" dirty="0" smtClean="0">
                <a:solidFill>
                  <a:schemeClr val="tx1"/>
                </a:solidFill>
              </a:rPr>
              <a:t>, </a:t>
            </a:r>
            <a:r>
              <a:rPr lang="it-IT" dirty="0">
                <a:solidFill>
                  <a:schemeClr val="tx1"/>
                </a:solidFill>
              </a:rPr>
              <a:t>indici sintetici </a:t>
            </a:r>
            <a:r>
              <a:rPr lang="it-IT" dirty="0" smtClean="0">
                <a:solidFill>
                  <a:schemeClr val="tx1"/>
                </a:solidFill>
              </a:rPr>
              <a:t>di affidabilità </a:t>
            </a:r>
            <a:r>
              <a:rPr lang="it-IT" dirty="0">
                <a:solidFill>
                  <a:schemeClr val="tx1"/>
                </a:solidFill>
              </a:rPr>
              <a:t>fiscale, cui sono collegati livelli </a:t>
            </a:r>
            <a:r>
              <a:rPr lang="it-IT" dirty="0" smtClean="0">
                <a:solidFill>
                  <a:schemeClr val="tx1"/>
                </a:solidFill>
              </a:rPr>
              <a:t>di </a:t>
            </a:r>
            <a:r>
              <a:rPr lang="it-IT" dirty="0" err="1" smtClean="0">
                <a:solidFill>
                  <a:schemeClr val="tx1"/>
                </a:solidFill>
              </a:rPr>
              <a:t>premialità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per i contribuenti più affidabili, anche </a:t>
            </a:r>
            <a:r>
              <a:rPr lang="it-IT" dirty="0" smtClean="0">
                <a:solidFill>
                  <a:schemeClr val="tx1"/>
                </a:solidFill>
              </a:rPr>
              <a:t>in termini </a:t>
            </a:r>
            <a:r>
              <a:rPr lang="it-IT" dirty="0">
                <a:solidFill>
                  <a:schemeClr val="tx1"/>
                </a:solidFill>
              </a:rPr>
              <a:t>di esclusione o riduzione dei termini per </a:t>
            </a:r>
            <a:r>
              <a:rPr lang="it-IT" dirty="0" smtClean="0">
                <a:solidFill>
                  <a:schemeClr val="tx1"/>
                </a:solidFill>
              </a:rPr>
              <a:t>gli accertamenti.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60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smtClean="0">
                <a:solidFill>
                  <a:schemeClr val="tx1"/>
                </a:solidFill>
              </a:rPr>
              <a:t>Semplificazioni fiscali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86409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Semplificazione fiscale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536504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Certificazione dei redditi corrisposti da sostituti d’imposta</a:t>
            </a:r>
          </a:p>
          <a:p>
            <a:pPr lvl="1"/>
            <a:r>
              <a:rPr lang="it-IT" sz="2800" dirty="0">
                <a:solidFill>
                  <a:schemeClr val="tx1"/>
                </a:solidFill>
              </a:rPr>
              <a:t>Passa dal 28.02 al </a:t>
            </a:r>
            <a:r>
              <a:rPr lang="it-IT" sz="2800" u="sng" dirty="0">
                <a:solidFill>
                  <a:schemeClr val="tx1"/>
                </a:solidFill>
              </a:rPr>
              <a:t>31.03 di ciascun anno</a:t>
            </a:r>
            <a:r>
              <a:rPr lang="it-IT" sz="2800" dirty="0">
                <a:solidFill>
                  <a:schemeClr val="tx1"/>
                </a:solidFill>
              </a:rPr>
              <a:t> il termine per la consegna, ai soggetti interessati, della certificazione unica dei sostituti d'imposta già a valere sull’anno d’imposta 2016.</a:t>
            </a:r>
          </a:p>
          <a:p>
            <a:endParaRPr lang="it-IT" dirty="0" smtClean="0">
              <a:solidFill>
                <a:schemeClr val="tx1"/>
              </a:solidFill>
            </a:endParaRPr>
          </a:p>
          <a:p>
            <a:r>
              <a:rPr lang="it-IT" b="1" dirty="0" smtClean="0">
                <a:solidFill>
                  <a:schemeClr val="tx1"/>
                </a:solidFill>
              </a:rPr>
              <a:t>Sospensione dei termini</a:t>
            </a:r>
            <a:endParaRPr lang="it-IT" b="1" dirty="0">
              <a:solidFill>
                <a:schemeClr val="tx1"/>
              </a:solidFill>
            </a:endParaRP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Introdotta dal </a:t>
            </a:r>
            <a:r>
              <a:rPr lang="it-IT" sz="2800" u="sng" dirty="0">
                <a:solidFill>
                  <a:schemeClr val="tx1"/>
                </a:solidFill>
              </a:rPr>
              <a:t>1° al 31 agosto</a:t>
            </a:r>
            <a:r>
              <a:rPr lang="it-IT" sz="2800" dirty="0">
                <a:solidFill>
                  <a:schemeClr val="tx1"/>
                </a:solidFill>
              </a:rPr>
              <a:t>, per la trasmissione dei documenti e informazioni richiesti ai </a:t>
            </a:r>
            <a:r>
              <a:rPr lang="it-IT" sz="2800" dirty="0" smtClean="0">
                <a:solidFill>
                  <a:schemeClr val="tx1"/>
                </a:solidFill>
              </a:rPr>
              <a:t>contribuenti dall'Agenzia </a:t>
            </a:r>
            <a:r>
              <a:rPr lang="it-IT" sz="2800" dirty="0">
                <a:solidFill>
                  <a:schemeClr val="tx1"/>
                </a:solidFill>
              </a:rPr>
              <a:t>delle Entrate o da altri enti </a:t>
            </a:r>
            <a:r>
              <a:rPr lang="it-IT" sz="2800" dirty="0" smtClean="0">
                <a:solidFill>
                  <a:schemeClr val="tx1"/>
                </a:solidFill>
              </a:rPr>
              <a:t>impositori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smtClean="0">
                <a:solidFill>
                  <a:schemeClr val="tx1"/>
                </a:solidFill>
              </a:rPr>
              <a:t>(esclusi </a:t>
            </a:r>
            <a:r>
              <a:rPr lang="it-IT" sz="2800" dirty="0">
                <a:solidFill>
                  <a:schemeClr val="tx1"/>
                </a:solidFill>
              </a:rPr>
              <a:t>quelli relativi alle richieste effettuate </a:t>
            </a:r>
            <a:r>
              <a:rPr lang="it-IT" sz="2800" dirty="0" smtClean="0">
                <a:solidFill>
                  <a:schemeClr val="tx1"/>
                </a:solidFill>
              </a:rPr>
              <a:t>nel corso </a:t>
            </a:r>
            <a:r>
              <a:rPr lang="it-IT" sz="2800" dirty="0">
                <a:solidFill>
                  <a:schemeClr val="tx1"/>
                </a:solidFill>
              </a:rPr>
              <a:t>delle attività di accesso, ispezione e verifica, nonché delle procedure di rimborso ai </a:t>
            </a:r>
            <a:r>
              <a:rPr lang="it-IT" sz="2800" dirty="0" smtClean="0">
                <a:solidFill>
                  <a:schemeClr val="tx1"/>
                </a:solidFill>
              </a:rPr>
              <a:t>fini dell’imposta sul valore aggiunto).</a:t>
            </a: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Dal </a:t>
            </a:r>
            <a:r>
              <a:rPr lang="it-IT" sz="2800" u="sng" dirty="0" smtClean="0">
                <a:solidFill>
                  <a:schemeClr val="tx1"/>
                </a:solidFill>
              </a:rPr>
              <a:t>1</a:t>
            </a:r>
            <a:r>
              <a:rPr lang="it-IT" sz="2800" u="sng" dirty="0">
                <a:solidFill>
                  <a:schemeClr val="tx1"/>
                </a:solidFill>
              </a:rPr>
              <a:t>° agosto al 4 settembre</a:t>
            </a:r>
            <a:r>
              <a:rPr lang="it-IT" sz="2800" dirty="0">
                <a:solidFill>
                  <a:schemeClr val="tx1"/>
                </a:solidFill>
              </a:rPr>
              <a:t>, del termine di trenta giorni per il pagamento delle somme </a:t>
            </a:r>
            <a:r>
              <a:rPr lang="it-IT" sz="2800" dirty="0" smtClean="0">
                <a:solidFill>
                  <a:schemeClr val="tx1"/>
                </a:solidFill>
              </a:rPr>
              <a:t>dovute, rispettivamente</a:t>
            </a:r>
            <a:r>
              <a:rPr lang="it-IT" sz="2800" dirty="0">
                <a:solidFill>
                  <a:schemeClr val="tx1"/>
                </a:solidFill>
              </a:rPr>
              <a:t>, a seguito dei controlli automatici, dei controlli formali e della liquidazione </a:t>
            </a:r>
            <a:r>
              <a:rPr lang="it-IT" sz="2800" dirty="0" smtClean="0">
                <a:solidFill>
                  <a:schemeClr val="tx1"/>
                </a:solidFill>
              </a:rPr>
              <a:t>delle imposte </a:t>
            </a:r>
            <a:r>
              <a:rPr lang="it-IT" sz="2800" dirty="0">
                <a:solidFill>
                  <a:schemeClr val="tx1"/>
                </a:solidFill>
              </a:rPr>
              <a:t>sui redditi assoggettati a tassazione separata.</a:t>
            </a:r>
            <a:endParaRPr lang="it-IT" sz="7200" dirty="0" smtClean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41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80012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Semplificazione fiscale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536504"/>
          </a:xfrm>
        </p:spPr>
        <p:txBody>
          <a:bodyPr>
            <a:normAutofit fontScale="85000" lnSpcReduction="10000"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Dichiarazione IVA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2800" dirty="0">
                <a:solidFill>
                  <a:schemeClr val="tx1"/>
                </a:solidFill>
              </a:rPr>
              <a:t>Dal periodo d’imposta 2016 la dichiarazione IVA deve essere presentata obbligatoriamente in forma </a:t>
            </a:r>
            <a:r>
              <a:rPr lang="it-IT" sz="2800" u="sng" dirty="0">
                <a:solidFill>
                  <a:schemeClr val="tx1"/>
                </a:solidFill>
              </a:rPr>
              <a:t>autonoma</a:t>
            </a:r>
            <a:r>
              <a:rPr lang="it-IT" sz="2800" dirty="0">
                <a:solidFill>
                  <a:schemeClr val="tx1"/>
                </a:solidFill>
              </a:rPr>
              <a:t> nel mese di </a:t>
            </a:r>
            <a:r>
              <a:rPr lang="it-IT" sz="2800" u="sng" dirty="0">
                <a:solidFill>
                  <a:schemeClr val="tx1"/>
                </a:solidFill>
              </a:rPr>
              <a:t>febbraio</a:t>
            </a:r>
            <a:r>
              <a:rPr lang="it-IT" sz="2800" dirty="0">
                <a:solidFill>
                  <a:schemeClr val="tx1"/>
                </a:solidFill>
              </a:rPr>
              <a:t> e - a decorrere dall’anno 2017 - nel periodo compreso tra il </a:t>
            </a:r>
            <a:r>
              <a:rPr lang="it-IT" sz="2800" u="sng" dirty="0" smtClean="0">
                <a:solidFill>
                  <a:schemeClr val="tx1"/>
                </a:solidFill>
              </a:rPr>
              <a:t>1</a:t>
            </a:r>
            <a:r>
              <a:rPr lang="it-IT" sz="2800" u="sng" dirty="0">
                <a:solidFill>
                  <a:schemeClr val="tx1"/>
                </a:solidFill>
              </a:rPr>
              <a:t>° febbraio e il 30 aprile</a:t>
            </a:r>
            <a:r>
              <a:rPr lang="it-IT" sz="2800" dirty="0">
                <a:solidFill>
                  <a:schemeClr val="tx1"/>
                </a:solidFill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2800" dirty="0" smtClean="0">
                <a:solidFill>
                  <a:schemeClr val="tx1"/>
                </a:solidFill>
              </a:rPr>
              <a:t>Abrogazione </a:t>
            </a:r>
            <a:r>
              <a:rPr lang="it-IT" sz="2800" dirty="0">
                <a:solidFill>
                  <a:schemeClr val="tx1"/>
                </a:solidFill>
              </a:rPr>
              <a:t>dell’invio della comunicazione annuale dati IVA. </a:t>
            </a:r>
          </a:p>
          <a:p>
            <a:pPr marL="393192" lvl="1" indent="0">
              <a:buNone/>
            </a:pPr>
            <a:endParaRPr lang="it-IT" sz="2400" dirty="0">
              <a:solidFill>
                <a:schemeClr val="tx1"/>
              </a:solidFill>
            </a:endParaRPr>
          </a:p>
          <a:p>
            <a:r>
              <a:rPr lang="it-IT" b="1" dirty="0" smtClean="0">
                <a:solidFill>
                  <a:schemeClr val="tx1"/>
                </a:solidFill>
              </a:rPr>
              <a:t>Rimborsi IVA</a:t>
            </a:r>
            <a:endParaRPr lang="it-IT" b="1" dirty="0">
              <a:solidFill>
                <a:schemeClr val="tx1"/>
              </a:solidFill>
            </a:endParaRP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innalzata </a:t>
            </a:r>
            <a:r>
              <a:rPr lang="it-IT" sz="2800" dirty="0">
                <a:solidFill>
                  <a:schemeClr val="tx1"/>
                </a:solidFill>
              </a:rPr>
              <a:t>la soglia </a:t>
            </a:r>
            <a:r>
              <a:rPr lang="it-IT" sz="2800" u="sng" dirty="0">
                <a:solidFill>
                  <a:schemeClr val="tx1"/>
                </a:solidFill>
              </a:rPr>
              <a:t>da 15.000 a 30.000 euro </a:t>
            </a:r>
            <a:r>
              <a:rPr lang="it-IT" sz="2800" dirty="0">
                <a:solidFill>
                  <a:schemeClr val="tx1"/>
                </a:solidFill>
              </a:rPr>
              <a:t>l'ammontare dei rimborsi IVA subordinati </a:t>
            </a:r>
            <a:r>
              <a:rPr lang="it-IT" sz="2800" dirty="0" smtClean="0">
                <a:solidFill>
                  <a:schemeClr val="tx1"/>
                </a:solidFill>
              </a:rPr>
              <a:t>a prestazione </a:t>
            </a:r>
            <a:r>
              <a:rPr lang="it-IT" sz="2800" dirty="0">
                <a:solidFill>
                  <a:schemeClr val="tx1"/>
                </a:solidFill>
              </a:rPr>
              <a:t>di apposita garanzia da parte del beneficiario.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80012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Semplificazione fiscale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12776"/>
            <a:ext cx="7543800" cy="4680520"/>
          </a:xfrm>
        </p:spPr>
        <p:txBody>
          <a:bodyPr>
            <a:normAutofit fontScale="77500" lnSpcReduction="20000"/>
          </a:bodyPr>
          <a:lstStyle/>
          <a:p>
            <a:r>
              <a:rPr lang="it-IT" sz="3600" b="1" dirty="0">
                <a:solidFill>
                  <a:schemeClr val="tx1"/>
                </a:solidFill>
              </a:rPr>
              <a:t>Proroga dei termini (</a:t>
            </a:r>
            <a:r>
              <a:rPr lang="it-IT" sz="3600" b="1" dirty="0" err="1">
                <a:solidFill>
                  <a:schemeClr val="tx1"/>
                </a:solidFill>
              </a:rPr>
              <a:t>Tax</a:t>
            </a:r>
            <a:r>
              <a:rPr lang="it-IT" sz="3600" b="1" dirty="0">
                <a:solidFill>
                  <a:schemeClr val="tx1"/>
                </a:solidFill>
              </a:rPr>
              <a:t> </a:t>
            </a:r>
            <a:r>
              <a:rPr lang="it-IT" sz="3600" b="1" dirty="0" err="1">
                <a:solidFill>
                  <a:schemeClr val="tx1"/>
                </a:solidFill>
              </a:rPr>
              <a:t>day</a:t>
            </a:r>
            <a:r>
              <a:rPr lang="it-IT" sz="3600" b="1" dirty="0">
                <a:solidFill>
                  <a:schemeClr val="tx1"/>
                </a:solidFill>
              </a:rPr>
              <a:t>) </a:t>
            </a: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posticipato </a:t>
            </a:r>
            <a:r>
              <a:rPr lang="it-IT" sz="2800" dirty="0">
                <a:solidFill>
                  <a:schemeClr val="tx1"/>
                </a:solidFill>
              </a:rPr>
              <a:t>dal 16 al </a:t>
            </a:r>
            <a:r>
              <a:rPr lang="it-IT" sz="2800" u="sng" dirty="0">
                <a:solidFill>
                  <a:schemeClr val="tx1"/>
                </a:solidFill>
              </a:rPr>
              <a:t>30 giugno</a:t>
            </a:r>
            <a:r>
              <a:rPr lang="it-IT" sz="2800" dirty="0">
                <a:solidFill>
                  <a:schemeClr val="tx1"/>
                </a:solidFill>
              </a:rPr>
              <a:t> il termine per il versamento a saldo dell'IRPEF e dell'IRAP</a:t>
            </a:r>
            <a:r>
              <a:rPr lang="it-IT" sz="2800" dirty="0" smtClean="0">
                <a:solidFill>
                  <a:schemeClr val="tx1"/>
                </a:solidFill>
              </a:rPr>
              <a:t>;</a:t>
            </a: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Posticipato dal </a:t>
            </a:r>
            <a:r>
              <a:rPr lang="it-IT" sz="2800" dirty="0">
                <a:solidFill>
                  <a:schemeClr val="tx1"/>
                </a:solidFill>
              </a:rPr>
              <a:t>giorno 16 all'ultimo giorno del mese di riferimento i versamenti IRES e </a:t>
            </a:r>
            <a:r>
              <a:rPr lang="it-IT" sz="2800" dirty="0" smtClean="0">
                <a:solidFill>
                  <a:schemeClr val="tx1"/>
                </a:solidFill>
              </a:rPr>
              <a:t>IRAP (dal 16 al </a:t>
            </a:r>
            <a:r>
              <a:rPr lang="it-IT" sz="2800" u="sng" dirty="0" smtClean="0">
                <a:solidFill>
                  <a:schemeClr val="tx1"/>
                </a:solidFill>
              </a:rPr>
              <a:t>30 giugno</a:t>
            </a:r>
            <a:r>
              <a:rPr lang="it-IT" sz="2800" dirty="0" smtClean="0">
                <a:solidFill>
                  <a:schemeClr val="tx1"/>
                </a:solidFill>
              </a:rPr>
              <a:t> se esercizio coincidente con anno solare);</a:t>
            </a: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Posticipato dal </a:t>
            </a:r>
            <a:r>
              <a:rPr lang="it-IT" sz="2800" dirty="0">
                <a:solidFill>
                  <a:schemeClr val="tx1"/>
                </a:solidFill>
              </a:rPr>
              <a:t>16 al </a:t>
            </a:r>
            <a:r>
              <a:rPr lang="it-IT" sz="2800" u="sng" dirty="0">
                <a:solidFill>
                  <a:schemeClr val="tx1"/>
                </a:solidFill>
              </a:rPr>
              <a:t>30 giugno</a:t>
            </a:r>
            <a:r>
              <a:rPr lang="it-IT" sz="2800" dirty="0">
                <a:solidFill>
                  <a:schemeClr val="tx1"/>
                </a:solidFill>
              </a:rPr>
              <a:t> il termine per il versamento delle somme derivanti </a:t>
            </a:r>
            <a:r>
              <a:rPr lang="it-IT" sz="2800" dirty="0" smtClean="0">
                <a:solidFill>
                  <a:schemeClr val="tx1"/>
                </a:solidFill>
              </a:rPr>
              <a:t>da dichiarazione </a:t>
            </a:r>
            <a:r>
              <a:rPr lang="it-IT" sz="2800" dirty="0">
                <a:solidFill>
                  <a:schemeClr val="tx1"/>
                </a:solidFill>
              </a:rPr>
              <a:t>IVA.</a:t>
            </a:r>
            <a:endParaRPr lang="it-IT" sz="7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it-IT" dirty="0" smtClean="0">
              <a:solidFill>
                <a:schemeClr val="tx1"/>
              </a:solidFill>
            </a:endParaRPr>
          </a:p>
          <a:p>
            <a:r>
              <a:rPr lang="it-IT" sz="3600" b="1" dirty="0">
                <a:solidFill>
                  <a:schemeClr val="tx1"/>
                </a:solidFill>
              </a:rPr>
              <a:t>Acquisti da San Marino</a:t>
            </a: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soppressa </a:t>
            </a:r>
            <a:r>
              <a:rPr lang="it-IT" sz="2800" dirty="0">
                <a:solidFill>
                  <a:schemeClr val="tx1"/>
                </a:solidFill>
              </a:rPr>
              <a:t>la comunicazione degli acquisti senza addebito di IVA effettuati nella Repubblica di </a:t>
            </a:r>
            <a:r>
              <a:rPr lang="it-IT" sz="2800" dirty="0" smtClean="0">
                <a:solidFill>
                  <a:schemeClr val="tx1"/>
                </a:solidFill>
              </a:rPr>
              <a:t>San Marino </a:t>
            </a:r>
            <a:r>
              <a:rPr lang="it-IT" sz="2800" dirty="0">
                <a:solidFill>
                  <a:schemeClr val="tx1"/>
                </a:solidFill>
              </a:rPr>
              <a:t>da parte degli operatori economici italiani, soggetti passivi IVA ciò a decorrere </a:t>
            </a:r>
            <a:r>
              <a:rPr lang="it-IT" sz="2700" dirty="0">
                <a:solidFill>
                  <a:schemeClr val="tx1"/>
                </a:solidFill>
              </a:rPr>
              <a:t>dalle comunicazioni relative al periodo di imposta in corso al 31 dicembre 2016</a:t>
            </a:r>
            <a:r>
              <a:rPr lang="it-IT" sz="2700" dirty="0" smtClean="0">
                <a:solidFill>
                  <a:schemeClr val="tx1"/>
                </a:solidFill>
              </a:rPr>
              <a:t>.</a:t>
            </a:r>
            <a:endParaRPr lang="it-IT" sz="270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40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80012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Semplificazione fiscale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12776"/>
            <a:ext cx="7543800" cy="46085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b="1" dirty="0" smtClean="0">
                <a:solidFill>
                  <a:schemeClr val="tx1"/>
                </a:solidFill>
              </a:rPr>
              <a:t>Abrogazione delle comunicazioni BLACKLIST anticipata al 2016</a:t>
            </a:r>
          </a:p>
          <a:p>
            <a:pPr lvl="1" algn="just"/>
            <a:r>
              <a:rPr lang="it-IT" sz="2800" dirty="0" smtClean="0">
                <a:solidFill>
                  <a:schemeClr val="tx1"/>
                </a:solidFill>
              </a:rPr>
              <a:t>In linea </a:t>
            </a:r>
            <a:r>
              <a:rPr lang="it-IT" sz="2800" dirty="0">
                <a:solidFill>
                  <a:schemeClr val="tx1"/>
                </a:solidFill>
              </a:rPr>
              <a:t>con </a:t>
            </a:r>
            <a:r>
              <a:rPr lang="it-IT" sz="2800" dirty="0" smtClean="0">
                <a:solidFill>
                  <a:schemeClr val="tx1"/>
                </a:solidFill>
              </a:rPr>
              <a:t>l’abrogazione </a:t>
            </a:r>
            <a:r>
              <a:rPr lang="it-IT" sz="2800" dirty="0">
                <a:solidFill>
                  <a:schemeClr val="tx1"/>
                </a:solidFill>
              </a:rPr>
              <a:t>della disciplina speciale che prevedeva, in caso di operazioni intercorse con soggetti operanti in Paesi a regime fiscale privilegiato, la deducibilità dei costi secondo determinati limiti. Dal 2016 è </a:t>
            </a:r>
            <a:r>
              <a:rPr lang="it-IT" sz="2800" dirty="0" smtClean="0">
                <a:solidFill>
                  <a:schemeClr val="tx1"/>
                </a:solidFill>
              </a:rPr>
              <a:t>infatti prevista </a:t>
            </a:r>
            <a:r>
              <a:rPr lang="it-IT" sz="2800" dirty="0">
                <a:solidFill>
                  <a:schemeClr val="tx1"/>
                </a:solidFill>
              </a:rPr>
              <a:t>la deduzione integrale dei costi derivanti dalle transazioni poste in essere con </a:t>
            </a:r>
            <a:r>
              <a:rPr lang="it-IT" sz="2800" dirty="0" smtClean="0">
                <a:solidFill>
                  <a:schemeClr val="tx1"/>
                </a:solidFill>
              </a:rPr>
              <a:t>tali soggetti.</a:t>
            </a:r>
            <a:endParaRPr lang="it-IT" sz="2800" dirty="0">
              <a:solidFill>
                <a:schemeClr val="tx1"/>
              </a:solidFill>
            </a:endParaRPr>
          </a:p>
          <a:p>
            <a:pPr lvl="2" algn="just">
              <a:buClr>
                <a:schemeClr val="accent1"/>
              </a:buClr>
            </a:pPr>
            <a:endParaRPr lang="it-IT" sz="2600" dirty="0">
              <a:solidFill>
                <a:schemeClr val="tx1"/>
              </a:solidFill>
            </a:endParaRPr>
          </a:p>
          <a:p>
            <a:pPr algn="just"/>
            <a:r>
              <a:rPr lang="it-IT" b="1" dirty="0" smtClean="0">
                <a:solidFill>
                  <a:schemeClr val="tx1"/>
                </a:solidFill>
              </a:rPr>
              <a:t>Abrogazione dei modelli INTRASTAT sugli acquisti</a:t>
            </a:r>
            <a:endParaRPr lang="it-IT" b="1" dirty="0">
              <a:solidFill>
                <a:schemeClr val="tx1"/>
              </a:solidFill>
            </a:endParaRPr>
          </a:p>
          <a:p>
            <a:pPr lvl="1" algn="just"/>
            <a:r>
              <a:rPr lang="it-IT" sz="2800" dirty="0">
                <a:solidFill>
                  <a:schemeClr val="tx1"/>
                </a:solidFill>
              </a:rPr>
              <a:t>a partire dal 1° gennaio 2017, viene abolito il modello </a:t>
            </a:r>
            <a:r>
              <a:rPr lang="it-IT" sz="2800" dirty="0" err="1">
                <a:solidFill>
                  <a:schemeClr val="tx1"/>
                </a:solidFill>
              </a:rPr>
              <a:t>Intrastat</a:t>
            </a:r>
            <a:r>
              <a:rPr lang="it-IT" sz="2800" dirty="0">
                <a:solidFill>
                  <a:schemeClr val="tx1"/>
                </a:solidFill>
              </a:rPr>
              <a:t> 2017 acquisti intracomunitari di beni e prestazioni di servizi ricevute da soggetti stabiliti in un altro Stato membro dell’Unione europea.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7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smtClean="0">
                <a:solidFill>
                  <a:schemeClr val="tx1"/>
                </a:solidFill>
              </a:rPr>
              <a:t>Cartelle </a:t>
            </a:r>
            <a:r>
              <a:rPr kumimoji="0" lang="it-IT" sz="5000" b="1" kern="1200" noProof="0" dirty="0" err="1" smtClean="0">
                <a:solidFill>
                  <a:schemeClr val="tx1"/>
                </a:solidFill>
              </a:rPr>
              <a:t>equitalia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1080120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Rottamazione cartelle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176464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Introdotta la </a:t>
            </a:r>
            <a:r>
              <a:rPr lang="it-IT" dirty="0">
                <a:solidFill>
                  <a:schemeClr val="tx1"/>
                </a:solidFill>
              </a:rPr>
              <a:t>definizione agevolata dei </a:t>
            </a:r>
            <a:r>
              <a:rPr lang="it-IT" dirty="0" smtClean="0">
                <a:solidFill>
                  <a:schemeClr val="tx1"/>
                </a:solidFill>
              </a:rPr>
              <a:t>carichi affidati </a:t>
            </a:r>
            <a:r>
              <a:rPr lang="it-IT" dirty="0">
                <a:solidFill>
                  <a:schemeClr val="tx1"/>
                </a:solidFill>
              </a:rPr>
              <a:t>agli agenti della riscossione </a:t>
            </a:r>
            <a:r>
              <a:rPr lang="it-IT" dirty="0" smtClean="0">
                <a:solidFill>
                  <a:schemeClr val="tx1"/>
                </a:solidFill>
              </a:rPr>
              <a:t>negli anni </a:t>
            </a:r>
            <a:r>
              <a:rPr lang="it-IT" dirty="0">
                <a:solidFill>
                  <a:schemeClr val="tx1"/>
                </a:solidFill>
              </a:rPr>
              <a:t>compresi tra il 2000 e il </a:t>
            </a:r>
            <a:r>
              <a:rPr lang="it-IT" dirty="0" smtClean="0">
                <a:solidFill>
                  <a:schemeClr val="tx1"/>
                </a:solidFill>
              </a:rPr>
              <a:t>2016.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it-IT" dirty="0" smtClean="0">
                <a:solidFill>
                  <a:schemeClr val="tx1"/>
                </a:solidFill>
              </a:rPr>
              <a:t>Scadenza presentazione istanza</a:t>
            </a:r>
          </a:p>
          <a:p>
            <a:pPr marL="109728" indent="0" algn="ctr">
              <a:buNone/>
            </a:pPr>
            <a:r>
              <a:rPr lang="it-IT" dirty="0" smtClean="0">
                <a:solidFill>
                  <a:schemeClr val="tx1"/>
                </a:solidFill>
              </a:rPr>
              <a:t>31 marzo 2017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41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100811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Argomenti da trattare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00808"/>
            <a:ext cx="7543800" cy="4320480"/>
          </a:xfrm>
        </p:spPr>
        <p:txBody>
          <a:bodyPr>
            <a:normAutofit fontScale="92500" lnSpcReduction="20000"/>
          </a:bodyPr>
          <a:lstStyle/>
          <a:p>
            <a:r>
              <a:rPr kumimoji="0" lang="it-IT" sz="2700" kern="1200" noProof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Spesometro</a:t>
            </a:r>
            <a:r>
              <a:rPr kumimoji="0" lang="it-IT" sz="2700" kern="1200" noProof="0" dirty="0" smtClean="0">
                <a:solidFill>
                  <a:schemeClr val="tx1"/>
                </a:solidFill>
              </a:rPr>
              <a:t> trimestrale</a:t>
            </a:r>
            <a:endParaRPr lang="it-IT" noProof="0" dirty="0" smtClean="0">
              <a:solidFill>
                <a:schemeClr val="tx1"/>
              </a:solidFill>
            </a:endParaRPr>
          </a:p>
          <a:p>
            <a:r>
              <a:rPr kumimoji="0" lang="it-IT" sz="2700" kern="1200" noProof="0" dirty="0" smtClean="0">
                <a:solidFill>
                  <a:schemeClr val="tx1"/>
                </a:solidFill>
              </a:rPr>
              <a:t>Liquidazioni IVA telematiche</a:t>
            </a:r>
            <a:endParaRPr lang="it-IT" noProof="0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Studi di settore</a:t>
            </a:r>
            <a:endParaRPr lang="it-IT" noProof="0" dirty="0" smtClean="0">
              <a:solidFill>
                <a:schemeClr val="tx1"/>
              </a:solidFill>
            </a:endParaRPr>
          </a:p>
          <a:p>
            <a:r>
              <a:rPr kumimoji="0" lang="it-IT" sz="2700" kern="1200" noProof="0" dirty="0" smtClean="0">
                <a:solidFill>
                  <a:schemeClr val="tx1"/>
                </a:solidFill>
              </a:rPr>
              <a:t>Semplificazione fiscale</a:t>
            </a:r>
            <a:endParaRPr lang="it-IT" noProof="0" dirty="0" smtClean="0">
              <a:solidFill>
                <a:schemeClr val="tx1"/>
              </a:solidFill>
            </a:endParaRPr>
          </a:p>
          <a:p>
            <a:r>
              <a:rPr kumimoji="0" lang="it-IT" sz="2700" kern="1200" noProof="0" dirty="0" smtClean="0">
                <a:solidFill>
                  <a:schemeClr val="tx1"/>
                </a:solidFill>
              </a:rPr>
              <a:t>Rottamazione cartelle</a:t>
            </a:r>
            <a:endParaRPr lang="it-IT" noProof="0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Dichiarazione integrativa</a:t>
            </a:r>
            <a:endParaRPr lang="it-IT" noProof="0" dirty="0" smtClean="0">
              <a:solidFill>
                <a:schemeClr val="tx1"/>
              </a:solidFill>
            </a:endParaRPr>
          </a:p>
          <a:p>
            <a:r>
              <a:rPr kumimoji="0" lang="it-IT" sz="27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Riepilogo nuove scadenze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Termine invio dei dati allo Studio</a:t>
            </a:r>
            <a:endParaRPr kumimoji="0" lang="it-IT" sz="2700" kern="1200" noProof="0" dirty="0" smtClean="0">
              <a:solidFill>
                <a:schemeClr val="tx1"/>
              </a:solidFill>
            </a:endParaRPr>
          </a:p>
          <a:p>
            <a:pPr algn="ctr"/>
            <a:endParaRPr lang="it-IT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it-IT" noProof="0" dirty="0" smtClean="0">
                <a:solidFill>
                  <a:schemeClr val="tx1"/>
                </a:solidFill>
              </a:rPr>
              <a:t>RIFERIMENTO NORMATIVO</a:t>
            </a:r>
          </a:p>
          <a:p>
            <a:pPr marL="109728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Decreto legislativo n.193 del </a:t>
            </a:r>
            <a:r>
              <a:rPr lang="it-IT" dirty="0" smtClean="0">
                <a:solidFill>
                  <a:schemeClr val="tx1"/>
                </a:solidFill>
              </a:rPr>
              <a:t>22.10.2016 </a:t>
            </a:r>
            <a:endParaRPr lang="it-IT" dirty="0">
              <a:solidFill>
                <a:schemeClr val="tx1"/>
              </a:solidFill>
            </a:endParaRPr>
          </a:p>
          <a:p>
            <a:endParaRPr lang="it-IT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09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Riaperti i termini per la regolarizzazione delle attività finanziarie (solo per chi non aveva già aderito alla prima edizione della </a:t>
            </a:r>
            <a:r>
              <a:rPr lang="it-IT" dirty="0" err="1">
                <a:solidFill>
                  <a:schemeClr val="tx1"/>
                </a:solidFill>
              </a:rPr>
              <a:t>voluntary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disclosure</a:t>
            </a:r>
            <a:r>
              <a:rPr lang="it-IT" dirty="0">
                <a:solidFill>
                  <a:schemeClr val="tx1"/>
                </a:solidFill>
              </a:rPr>
              <a:t>) 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Scadenza presentazione istanza</a:t>
            </a:r>
          </a:p>
          <a:p>
            <a:pPr marL="109728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31 luglio 2017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736734"/>
            <a:ext cx="6781800" cy="89206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err="1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Voluntary</a:t>
            </a:r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0" lang="it-IT" sz="4100" b="1" kern="1200" noProof="0" dirty="0" err="1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disclosure</a:t>
            </a:r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bis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281543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smtClean="0">
                <a:solidFill>
                  <a:schemeClr val="tx1"/>
                </a:solidFill>
              </a:rPr>
              <a:t>Dichiarazioni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100811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Dichiarazione integrativa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>
                <a:solidFill>
                  <a:schemeClr val="tx1"/>
                </a:solidFill>
              </a:rPr>
              <a:t>Sono stati allineati i termini di presentazione per la dichiarazione integrativa a favore e quella a sfavore 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Scadenza presentazione dichiarazione integrativa</a:t>
            </a:r>
          </a:p>
          <a:p>
            <a:pPr marL="109728" indent="0" algn="just">
              <a:buNone/>
            </a:pPr>
            <a:r>
              <a:rPr lang="it-IT" dirty="0">
                <a:solidFill>
                  <a:schemeClr val="tx1"/>
                </a:solidFill>
              </a:rPr>
              <a:t>Entro il 31 dicembre del 5° </a:t>
            </a:r>
            <a:r>
              <a:rPr lang="it-IT" dirty="0" smtClean="0">
                <a:solidFill>
                  <a:schemeClr val="tx1"/>
                </a:solidFill>
              </a:rPr>
              <a:t>anno successivo quello </a:t>
            </a:r>
            <a:r>
              <a:rPr lang="it-IT" dirty="0">
                <a:solidFill>
                  <a:schemeClr val="tx1"/>
                </a:solidFill>
              </a:rPr>
              <a:t>di presentazione </a:t>
            </a:r>
            <a:r>
              <a:rPr lang="it-IT" dirty="0" smtClean="0">
                <a:solidFill>
                  <a:schemeClr val="tx1"/>
                </a:solidFill>
              </a:rPr>
              <a:t>del modello dichiarativo </a:t>
            </a:r>
            <a:r>
              <a:rPr lang="it-IT" dirty="0">
                <a:solidFill>
                  <a:schemeClr val="tx1"/>
                </a:solidFill>
              </a:rPr>
              <a:t>che si va </a:t>
            </a:r>
            <a:r>
              <a:rPr lang="it-IT" dirty="0" smtClean="0">
                <a:solidFill>
                  <a:schemeClr val="tx1"/>
                </a:solidFill>
              </a:rPr>
              <a:t>a correggere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99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smtClean="0">
                <a:solidFill>
                  <a:schemeClr val="tx1"/>
                </a:solidFill>
              </a:rPr>
              <a:t>Riepilogo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4664"/>
            <a:ext cx="6781800" cy="136815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Riepilogo </a:t>
            </a:r>
            <a:b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nuove scadenze 2017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392488"/>
          </a:xfrm>
        </p:spPr>
        <p:txBody>
          <a:bodyPr>
            <a:normAutofit/>
          </a:bodyPr>
          <a:lstStyle/>
          <a:p>
            <a:r>
              <a:rPr lang="it-IT" i="1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28/02: Dichiarazione annuale IVA 2016</a:t>
            </a:r>
          </a:p>
          <a:p>
            <a:r>
              <a:rPr lang="it-IT" i="1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o 20/04: </a:t>
            </a:r>
            <a:r>
              <a:rPr lang="it-IT" i="1" noProof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Spesometro</a:t>
            </a:r>
            <a:r>
              <a:rPr lang="it-IT" i="1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2016</a:t>
            </a:r>
          </a:p>
          <a:p>
            <a:r>
              <a:rPr lang="it-IT" noProof="0" dirty="0" smtClean="0">
                <a:solidFill>
                  <a:schemeClr val="tx1"/>
                </a:solidFill>
              </a:rPr>
              <a:t>31/05: Liquidazione IVA </a:t>
            </a:r>
            <a:r>
              <a:rPr lang="it-IT" noProof="0" dirty="0" err="1" smtClean="0">
                <a:solidFill>
                  <a:schemeClr val="tx1"/>
                </a:solidFill>
              </a:rPr>
              <a:t>telem</a:t>
            </a:r>
            <a:r>
              <a:rPr lang="it-IT" noProof="0" dirty="0" smtClean="0">
                <a:solidFill>
                  <a:schemeClr val="tx1"/>
                </a:solidFill>
              </a:rPr>
              <a:t>. I trim. 2016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25/07: </a:t>
            </a:r>
            <a:r>
              <a:rPr lang="it-IT" dirty="0" err="1" smtClean="0">
                <a:solidFill>
                  <a:schemeClr val="tx1"/>
                </a:solidFill>
              </a:rPr>
              <a:t>Spesometro</a:t>
            </a:r>
            <a:r>
              <a:rPr lang="it-IT" dirty="0" smtClean="0">
                <a:solidFill>
                  <a:schemeClr val="tx1"/>
                </a:solidFill>
              </a:rPr>
              <a:t> I semestre 2017</a:t>
            </a:r>
            <a:r>
              <a:rPr lang="it-IT" noProof="0" dirty="0" smtClean="0">
                <a:solidFill>
                  <a:schemeClr val="tx1"/>
                </a:solidFill>
              </a:rPr>
              <a:t>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18/9: </a:t>
            </a:r>
            <a:r>
              <a:rPr lang="it-IT" dirty="0">
                <a:solidFill>
                  <a:schemeClr val="tx1"/>
                </a:solidFill>
              </a:rPr>
              <a:t>Liquidazione IVA </a:t>
            </a:r>
            <a:r>
              <a:rPr lang="it-IT" dirty="0" err="1">
                <a:solidFill>
                  <a:schemeClr val="tx1"/>
                </a:solidFill>
              </a:rPr>
              <a:t>telem</a:t>
            </a:r>
            <a:r>
              <a:rPr lang="it-IT" dirty="0">
                <a:solidFill>
                  <a:schemeClr val="tx1"/>
                </a:solidFill>
              </a:rPr>
              <a:t>. </a:t>
            </a:r>
            <a:r>
              <a:rPr lang="it-IT" dirty="0" smtClean="0">
                <a:solidFill>
                  <a:schemeClr val="tx1"/>
                </a:solidFill>
              </a:rPr>
              <a:t>II </a:t>
            </a:r>
            <a:r>
              <a:rPr lang="it-IT" dirty="0">
                <a:solidFill>
                  <a:schemeClr val="tx1"/>
                </a:solidFill>
              </a:rPr>
              <a:t>trim. </a:t>
            </a:r>
            <a:r>
              <a:rPr lang="it-IT" dirty="0" smtClean="0">
                <a:solidFill>
                  <a:schemeClr val="tx1"/>
                </a:solidFill>
              </a:rPr>
              <a:t>2016</a:t>
            </a:r>
          </a:p>
          <a:p>
            <a:r>
              <a:rPr lang="it-IT" noProof="0" dirty="0" smtClean="0">
                <a:solidFill>
                  <a:schemeClr val="tx1"/>
                </a:solidFill>
              </a:rPr>
              <a:t>30/11: </a:t>
            </a:r>
            <a:r>
              <a:rPr lang="it-IT" dirty="0" err="1">
                <a:solidFill>
                  <a:schemeClr val="tx1"/>
                </a:solidFill>
              </a:rPr>
              <a:t>Spesometro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III trimestre 2017 		       Liquidazione </a:t>
            </a:r>
            <a:r>
              <a:rPr lang="it-IT" dirty="0">
                <a:solidFill>
                  <a:schemeClr val="tx1"/>
                </a:solidFill>
              </a:rPr>
              <a:t>IVA </a:t>
            </a:r>
            <a:r>
              <a:rPr lang="it-IT" dirty="0" err="1">
                <a:solidFill>
                  <a:schemeClr val="tx1"/>
                </a:solidFill>
              </a:rPr>
              <a:t>telem</a:t>
            </a:r>
            <a:r>
              <a:rPr lang="it-IT" dirty="0">
                <a:solidFill>
                  <a:schemeClr val="tx1"/>
                </a:solidFill>
              </a:rPr>
              <a:t>. </a:t>
            </a:r>
            <a:r>
              <a:rPr lang="it-IT" dirty="0" smtClean="0">
                <a:solidFill>
                  <a:schemeClr val="tx1"/>
                </a:solidFill>
              </a:rPr>
              <a:t>III </a:t>
            </a:r>
            <a:r>
              <a:rPr lang="it-IT" dirty="0">
                <a:solidFill>
                  <a:schemeClr val="tx1"/>
                </a:solidFill>
              </a:rPr>
              <a:t>trim. </a:t>
            </a:r>
            <a:r>
              <a:rPr lang="it-IT" dirty="0" smtClean="0">
                <a:solidFill>
                  <a:schemeClr val="tx1"/>
                </a:solidFill>
              </a:rPr>
              <a:t>2016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28/02/2018: </a:t>
            </a:r>
            <a:r>
              <a:rPr lang="it-IT" dirty="0" err="1">
                <a:solidFill>
                  <a:schemeClr val="tx1"/>
                </a:solidFill>
              </a:rPr>
              <a:t>Spesometro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IV trimestre </a:t>
            </a:r>
            <a:r>
              <a:rPr lang="it-IT" dirty="0">
                <a:solidFill>
                  <a:schemeClr val="tx1"/>
                </a:solidFill>
              </a:rPr>
              <a:t>2017 		       </a:t>
            </a:r>
            <a:r>
              <a:rPr lang="it-IT" dirty="0" smtClean="0">
                <a:solidFill>
                  <a:schemeClr val="tx1"/>
                </a:solidFill>
              </a:rPr>
              <a:t> Liquid. </a:t>
            </a:r>
            <a:r>
              <a:rPr lang="it-IT" dirty="0">
                <a:solidFill>
                  <a:schemeClr val="tx1"/>
                </a:solidFill>
              </a:rPr>
              <a:t>IVA </a:t>
            </a:r>
            <a:r>
              <a:rPr lang="it-IT" dirty="0" err="1">
                <a:solidFill>
                  <a:schemeClr val="tx1"/>
                </a:solidFill>
              </a:rPr>
              <a:t>telem</a:t>
            </a:r>
            <a:r>
              <a:rPr lang="it-IT" dirty="0">
                <a:solidFill>
                  <a:schemeClr val="tx1"/>
                </a:solidFill>
              </a:rPr>
              <a:t>. </a:t>
            </a:r>
            <a:r>
              <a:rPr lang="it-IT" dirty="0" smtClean="0">
                <a:solidFill>
                  <a:schemeClr val="tx1"/>
                </a:solidFill>
              </a:rPr>
              <a:t>IV trim. 2016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30/04/2018: Dichiarazione annuale IVA 2017</a:t>
            </a:r>
            <a:endParaRPr lang="it-IT" noProof="0" dirty="0" smtClean="0">
              <a:solidFill>
                <a:schemeClr val="tx1"/>
              </a:solidFill>
            </a:endParaRPr>
          </a:p>
          <a:p>
            <a:endParaRPr lang="it-IT" noProof="0" dirty="0" smtClean="0">
              <a:solidFill>
                <a:schemeClr val="tx1"/>
              </a:solidFill>
            </a:endParaRPr>
          </a:p>
        </p:txBody>
      </p:sp>
      <p:pic>
        <p:nvPicPr>
          <p:cNvPr id="4" name="Immagine 3" descr="DMG Partners Logo def 3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96675"/>
            <a:ext cx="1076325" cy="10801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07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1368152"/>
          </a:xfrm>
        </p:spPr>
        <p:txBody>
          <a:bodyPr>
            <a:noAutofit/>
          </a:bodyPr>
          <a:lstStyle/>
          <a:p>
            <a:pPr algn="ctr"/>
            <a:r>
              <a:rPr kumimoji="0" lang="it-IT" sz="40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Termine invio dei dati</a:t>
            </a:r>
            <a:br>
              <a:rPr kumimoji="0" lang="it-IT" sz="40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</a:br>
            <a:r>
              <a:rPr lang="it-IT" sz="4000" dirty="0" smtClean="0"/>
              <a:t>allo Studio</a:t>
            </a:r>
            <a:endParaRPr lang="it-IT" sz="40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7810970" cy="409391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it-IT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just">
              <a:buNone/>
            </a:pP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relazione agli adempimenti per i quali è conferito allo Studio l’incarico di effettuare il relativo invio dei dati, come regola generale si stabilisce che i suddetti dati vengano consegnati con </a:t>
            </a:r>
            <a:r>
              <a:rPr lang="it-IT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almeno 15 giorni lavorativi di anticipo</a:t>
            </a:r>
            <a:r>
              <a:rPr lang="it-I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rispetto alla scadenza, affinché sia possibile effettuare le opportune verifiche - ed apportare  le eventuali correzioni - in tempo utile per rispettare il termine di presentazione dell’adempimento.</a:t>
            </a:r>
            <a:endParaRPr lang="it-IT" dirty="0">
              <a:solidFill>
                <a:schemeClr val="tx1"/>
              </a:solidFill>
            </a:endParaRPr>
          </a:p>
          <a:p>
            <a:endParaRPr lang="it-IT" noProof="0" dirty="0" smtClean="0">
              <a:solidFill>
                <a:schemeClr val="tx1"/>
              </a:solidFill>
            </a:endParaRPr>
          </a:p>
          <a:p>
            <a:endParaRPr lang="it-IT" noProof="0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5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996952"/>
            <a:ext cx="7543800" cy="1080120"/>
          </a:xfrm>
        </p:spPr>
        <p:txBody>
          <a:bodyPr/>
          <a:lstStyle/>
          <a:p>
            <a:pPr algn="ctr"/>
            <a: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Grazie per l’attenzione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82" y="11088"/>
            <a:ext cx="7772400" cy="1199704"/>
          </a:xfrm>
        </p:spPr>
        <p:txBody>
          <a:bodyPr>
            <a:normAutofit/>
          </a:bodyPr>
          <a:lstStyle/>
          <a:p>
            <a:endParaRPr kumimoji="0" lang="it-IT" sz="2700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9" y="4509120"/>
            <a:ext cx="2808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Dott. Federico </a:t>
            </a:r>
            <a:r>
              <a:rPr lang="it-IT" dirty="0" err="1" smtClean="0"/>
              <a:t>Giachini</a:t>
            </a:r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8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err="1" smtClean="0">
                <a:solidFill>
                  <a:schemeClr val="tx1"/>
                </a:solidFill>
              </a:rPr>
              <a:t>Spesometro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08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800122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err="1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Spesometro</a:t>
            </a:r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trimestrale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12776"/>
            <a:ext cx="7543800" cy="4608512"/>
          </a:xfrm>
        </p:spPr>
        <p:txBody>
          <a:bodyPr>
            <a:normAutofit fontScale="92500" lnSpcReduction="10000"/>
          </a:bodyPr>
          <a:lstStyle/>
          <a:p>
            <a:r>
              <a:rPr lang="it-IT" noProof="0" dirty="0" smtClean="0">
                <a:solidFill>
                  <a:schemeClr val="tx1"/>
                </a:solidFill>
              </a:rPr>
              <a:t>Passaggio da un adempimento annuale ad uno trimestrale.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Le scadenze vengono così stabilite: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 trimestre: 31 maggio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II trimestre: 16 settembre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III trimestre: 30 novembre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IV trimestre: 28/29 febbraio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ATTENZIONE: </a:t>
            </a:r>
          </a:p>
          <a:p>
            <a:pPr marL="109728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Per il solo 2017 è prevista una comunicazione semestrale relativa al primo semestre: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</a:t>
            </a:r>
            <a:r>
              <a:rPr lang="it-IT" u="sng" dirty="0" smtClean="0">
                <a:solidFill>
                  <a:schemeClr val="tx1"/>
                </a:solidFill>
              </a:rPr>
              <a:t>I semestre: 25 luglio 2017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III trimestre: 30 novembre 2017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IV trimestre: 28 febbraio 2018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 descr="DMG Partners Logo def 3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96675"/>
            <a:ext cx="1076325" cy="10801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65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86409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Sanzioni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72816"/>
            <a:ext cx="7543800" cy="424847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Sanzioni </a:t>
            </a:r>
            <a:r>
              <a:rPr lang="it-IT" b="1" dirty="0" err="1" smtClean="0">
                <a:solidFill>
                  <a:schemeClr val="tx1"/>
                </a:solidFill>
              </a:rPr>
              <a:t>Spesometro</a:t>
            </a:r>
            <a:endParaRPr lang="it-IT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it-IT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In </a:t>
            </a:r>
            <a:r>
              <a:rPr lang="it-IT" dirty="0">
                <a:solidFill>
                  <a:schemeClr val="tx1"/>
                </a:solidFill>
              </a:rPr>
              <a:t>caso di omessa o errata trasmissione </a:t>
            </a:r>
            <a:r>
              <a:rPr lang="it-IT" dirty="0" smtClean="0">
                <a:solidFill>
                  <a:schemeClr val="tx1"/>
                </a:solidFill>
              </a:rPr>
              <a:t>delle fatture </a:t>
            </a:r>
            <a:r>
              <a:rPr lang="it-IT" dirty="0">
                <a:solidFill>
                  <a:schemeClr val="tx1"/>
                </a:solidFill>
              </a:rPr>
              <a:t>si prevede la sanzione di 2 </a:t>
            </a:r>
            <a:r>
              <a:rPr lang="it-IT" dirty="0" smtClean="0">
                <a:solidFill>
                  <a:schemeClr val="tx1"/>
                </a:solidFill>
              </a:rPr>
              <a:t>Euro per ciascuna </a:t>
            </a:r>
            <a:r>
              <a:rPr lang="it-IT" dirty="0">
                <a:solidFill>
                  <a:schemeClr val="tx1"/>
                </a:solidFill>
              </a:rPr>
              <a:t>fattura, con un massimo di 1.000 </a:t>
            </a:r>
            <a:r>
              <a:rPr lang="it-IT" dirty="0" smtClean="0">
                <a:solidFill>
                  <a:schemeClr val="tx1"/>
                </a:solidFill>
              </a:rPr>
              <a:t>Euro per </a:t>
            </a:r>
            <a:r>
              <a:rPr lang="it-IT" dirty="0">
                <a:solidFill>
                  <a:schemeClr val="tx1"/>
                </a:solidFill>
              </a:rPr>
              <a:t>ciascun </a:t>
            </a:r>
            <a:r>
              <a:rPr lang="it-IT" dirty="0" smtClean="0">
                <a:solidFill>
                  <a:schemeClr val="tx1"/>
                </a:solidFill>
              </a:rPr>
              <a:t>trimestre.</a:t>
            </a:r>
          </a:p>
          <a:p>
            <a:pPr marL="109728" indent="0">
              <a:buNone/>
            </a:pPr>
            <a:endParaRPr lang="it-IT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it-IT" dirty="0">
                <a:solidFill>
                  <a:schemeClr val="tx1"/>
                </a:solidFill>
              </a:rPr>
              <a:t>La sanzione è ridotta alla metà, con </a:t>
            </a:r>
            <a:r>
              <a:rPr lang="it-IT" dirty="0" smtClean="0">
                <a:solidFill>
                  <a:schemeClr val="tx1"/>
                </a:solidFill>
              </a:rPr>
              <a:t>un massimo </a:t>
            </a:r>
            <a:r>
              <a:rPr lang="it-IT" dirty="0">
                <a:solidFill>
                  <a:schemeClr val="tx1"/>
                </a:solidFill>
              </a:rPr>
              <a:t>di 500 </a:t>
            </a:r>
            <a:r>
              <a:rPr lang="it-IT" dirty="0" smtClean="0">
                <a:solidFill>
                  <a:schemeClr val="tx1"/>
                </a:solidFill>
              </a:rPr>
              <a:t>Euro</a:t>
            </a:r>
            <a:r>
              <a:rPr lang="it-IT" dirty="0">
                <a:solidFill>
                  <a:schemeClr val="tx1"/>
                </a:solidFill>
              </a:rPr>
              <a:t>, in caso di </a:t>
            </a:r>
            <a:r>
              <a:rPr lang="it-IT" dirty="0" smtClean="0">
                <a:solidFill>
                  <a:schemeClr val="tx1"/>
                </a:solidFill>
              </a:rPr>
              <a:t>correzione della </a:t>
            </a:r>
            <a:r>
              <a:rPr lang="it-IT" dirty="0">
                <a:solidFill>
                  <a:schemeClr val="tx1"/>
                </a:solidFill>
              </a:rPr>
              <a:t>trasmissione entro quindici giorni </a:t>
            </a:r>
            <a:r>
              <a:rPr lang="it-IT" dirty="0" smtClean="0">
                <a:solidFill>
                  <a:schemeClr val="tx1"/>
                </a:solidFill>
              </a:rPr>
              <a:t>dalla scadenza</a:t>
            </a:r>
            <a:r>
              <a:rPr lang="it-IT" dirty="0">
                <a:solidFill>
                  <a:schemeClr val="tx1"/>
                </a:solidFill>
              </a:rPr>
              <a:t>.</a:t>
            </a:r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25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40768"/>
            <a:ext cx="75438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it-IT" sz="5000" b="1" kern="1200" noProof="0" dirty="0" smtClean="0">
                <a:solidFill>
                  <a:schemeClr val="tx1"/>
                </a:solidFill>
              </a:rPr>
              <a:t>Liquidazioni IVA</a:t>
            </a:r>
            <a:endParaRPr lang="it-IT" sz="5000" b="1" noProof="0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800122"/>
          </a:xfrm>
        </p:spPr>
        <p:txBody>
          <a:bodyPr>
            <a:noAutofit/>
          </a:bodyPr>
          <a:lstStyle/>
          <a:p>
            <a:pPr algn="ctr"/>
            <a:r>
              <a:rPr lang="it-IT" sz="4000" noProof="0" dirty="0" smtClean="0"/>
              <a:t>Liquidazioni IVA </a:t>
            </a:r>
            <a:r>
              <a:rPr lang="it-IT" sz="4000" dirty="0" smtClean="0"/>
              <a:t>telematiche</a:t>
            </a:r>
            <a:endParaRPr lang="it-IT" sz="40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28800"/>
            <a:ext cx="7543800" cy="43924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 smtClean="0">
                <a:solidFill>
                  <a:schemeClr val="tx1"/>
                </a:solidFill>
              </a:rPr>
              <a:t>Dal 2017 i contribuenti </a:t>
            </a:r>
            <a:r>
              <a:rPr lang="it-IT" dirty="0">
                <a:solidFill>
                  <a:schemeClr val="tx1"/>
                </a:solidFill>
              </a:rPr>
              <a:t>titolari di P. IVA </a:t>
            </a:r>
            <a:r>
              <a:rPr lang="it-IT" dirty="0" smtClean="0">
                <a:solidFill>
                  <a:schemeClr val="tx1"/>
                </a:solidFill>
              </a:rPr>
              <a:t>dovranno trasmettere, entro </a:t>
            </a:r>
            <a:r>
              <a:rPr lang="it-IT" dirty="0">
                <a:solidFill>
                  <a:schemeClr val="tx1"/>
                </a:solidFill>
              </a:rPr>
              <a:t>il 2° mese successivo al trimestre di </a:t>
            </a:r>
            <a:r>
              <a:rPr lang="it-IT" dirty="0" smtClean="0">
                <a:solidFill>
                  <a:schemeClr val="tx1"/>
                </a:solidFill>
              </a:rPr>
              <a:t>competenza, </a:t>
            </a:r>
            <a:r>
              <a:rPr lang="it-IT" dirty="0">
                <a:solidFill>
                  <a:schemeClr val="tx1"/>
                </a:solidFill>
              </a:rPr>
              <a:t>i dati contabili riepilogativi delle liquidazioni periodiche dell’imposta sul valore aggiunto. </a:t>
            </a:r>
            <a:endParaRPr lang="it-IT" dirty="0" smtClean="0">
              <a:solidFill>
                <a:schemeClr val="tx1"/>
              </a:solidFill>
            </a:endParaRPr>
          </a:p>
          <a:p>
            <a:pPr algn="just"/>
            <a:endParaRPr lang="it-IT" dirty="0" smtClean="0">
              <a:solidFill>
                <a:schemeClr val="tx1"/>
              </a:solidFill>
            </a:endParaRP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dirty="0">
                <a:solidFill>
                  <a:schemeClr val="tx1"/>
                </a:solidFill>
              </a:rPr>
              <a:t>comunicazione delle liquidazioni IVA dovrà essere presentata: </a:t>
            </a:r>
            <a:endParaRPr lang="it-IT" dirty="0" smtClean="0">
              <a:solidFill>
                <a:schemeClr val="tx1"/>
              </a:solidFill>
            </a:endParaRPr>
          </a:p>
          <a:p>
            <a:pPr marL="109728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	- Anche </a:t>
            </a:r>
            <a:r>
              <a:rPr lang="it-IT" dirty="0">
                <a:solidFill>
                  <a:schemeClr val="tx1"/>
                </a:solidFill>
              </a:rPr>
              <a:t>in presenza di liquidazioni a credito.</a:t>
            </a:r>
          </a:p>
          <a:p>
            <a:pPr marL="109728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	- Sempre </a:t>
            </a:r>
            <a:r>
              <a:rPr lang="it-IT" dirty="0">
                <a:solidFill>
                  <a:schemeClr val="tx1"/>
                </a:solidFill>
              </a:rPr>
              <a:t>con cadenza </a:t>
            </a:r>
            <a:r>
              <a:rPr lang="it-IT" dirty="0" smtClean="0">
                <a:solidFill>
                  <a:schemeClr val="tx1"/>
                </a:solidFill>
              </a:rPr>
              <a:t>trimestrale</a:t>
            </a:r>
          </a:p>
          <a:p>
            <a:pPr marL="109728" indent="0" algn="just">
              <a:buNone/>
            </a:pPr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dirty="0" smtClean="0">
                <a:solidFill>
                  <a:schemeClr val="tx1"/>
                </a:solidFill>
              </a:rPr>
              <a:t>indipendentemente </a:t>
            </a:r>
            <a:r>
              <a:rPr lang="it-IT" dirty="0">
                <a:solidFill>
                  <a:schemeClr val="tx1"/>
                </a:solidFill>
              </a:rPr>
              <a:t>dalla periodicità mensile del contribuente ai fini del versamento dell’IVA, non rileverà quindi la periodicità di espletamento della liquidazione e del versamento </a:t>
            </a:r>
            <a:r>
              <a:rPr lang="it-IT" dirty="0" smtClean="0">
                <a:solidFill>
                  <a:schemeClr val="tx1"/>
                </a:solidFill>
              </a:rPr>
              <a:t>dell’IVA).</a:t>
            </a:r>
            <a:endParaRPr lang="it-IT" dirty="0">
              <a:solidFill>
                <a:schemeClr val="tx1"/>
              </a:solidFill>
            </a:endParaRPr>
          </a:p>
          <a:p>
            <a:pPr algn="just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90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728114"/>
          </a:xfrm>
        </p:spPr>
        <p:txBody>
          <a:bodyPr>
            <a:noAutofit/>
          </a:bodyPr>
          <a:lstStyle/>
          <a:p>
            <a:pPr algn="ctr"/>
            <a:r>
              <a:rPr kumimoji="0" lang="it-IT" sz="40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Liquidazioni IVA telematiche</a:t>
            </a:r>
            <a:endParaRPr lang="it-IT" sz="40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56792"/>
            <a:ext cx="7543800" cy="446449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Le scadenze vengono così stabilite: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 trimestre: 31 maggio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II trimestre: 16 settembre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III trimestre: 30 novembre</a:t>
            </a: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	IV trimestre: 28/29 febbraio</a:t>
            </a:r>
          </a:p>
          <a:p>
            <a:pPr marL="109728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Sono gli stessi termini di presentazione dello </a:t>
            </a:r>
            <a:r>
              <a:rPr lang="it-IT" dirty="0" err="1" smtClean="0">
                <a:solidFill>
                  <a:schemeClr val="tx1"/>
                </a:solidFill>
              </a:rPr>
              <a:t>Spesometro</a:t>
            </a:r>
            <a:r>
              <a:rPr lang="it-IT" dirty="0" smtClean="0">
                <a:solidFill>
                  <a:schemeClr val="tx1"/>
                </a:solidFill>
              </a:rPr>
              <a:t> trimestrale </a:t>
            </a:r>
            <a:r>
              <a:rPr lang="it-IT" u="sng" dirty="0" smtClean="0">
                <a:solidFill>
                  <a:schemeClr val="tx1"/>
                </a:solidFill>
              </a:rPr>
              <a:t>a regime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33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1152128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Sanzioni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16832"/>
            <a:ext cx="7543800" cy="4104456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Sanzioni Liquidazioni IVA telematiche</a:t>
            </a:r>
          </a:p>
          <a:p>
            <a:endParaRPr lang="it-IT" dirty="0" smtClean="0">
              <a:solidFill>
                <a:schemeClr val="tx1"/>
              </a:solidFill>
            </a:endParaRPr>
          </a:p>
          <a:p>
            <a:pPr marL="109728" indent="0" algn="just">
              <a:buNone/>
            </a:pPr>
            <a:r>
              <a:rPr lang="it-IT" dirty="0">
                <a:solidFill>
                  <a:schemeClr val="tx1"/>
                </a:solidFill>
              </a:rPr>
              <a:t>Per l'omessa, incompleta o infedele </a:t>
            </a:r>
            <a:r>
              <a:rPr lang="it-IT" dirty="0" smtClean="0">
                <a:solidFill>
                  <a:schemeClr val="tx1"/>
                </a:solidFill>
              </a:rPr>
              <a:t>comunicazione dei </a:t>
            </a:r>
            <a:r>
              <a:rPr lang="it-IT" dirty="0">
                <a:solidFill>
                  <a:schemeClr val="tx1"/>
                </a:solidFill>
              </a:rPr>
              <a:t>dati delle liquidazioni si applica la sanzione </a:t>
            </a:r>
            <a:r>
              <a:rPr lang="it-IT" dirty="0" smtClean="0">
                <a:solidFill>
                  <a:schemeClr val="tx1"/>
                </a:solidFill>
              </a:rPr>
              <a:t>da 500 </a:t>
            </a:r>
            <a:r>
              <a:rPr lang="it-IT" dirty="0">
                <a:solidFill>
                  <a:schemeClr val="tx1"/>
                </a:solidFill>
              </a:rPr>
              <a:t>a 2.000 </a:t>
            </a:r>
            <a:r>
              <a:rPr lang="it-IT" dirty="0" smtClean="0">
                <a:solidFill>
                  <a:schemeClr val="tx1"/>
                </a:solidFill>
              </a:rPr>
              <a:t>Euro</a:t>
            </a:r>
            <a:r>
              <a:rPr lang="it-IT" dirty="0">
                <a:solidFill>
                  <a:schemeClr val="tx1"/>
                </a:solidFill>
              </a:rPr>
              <a:t>, con riduzione alla metà in caso </a:t>
            </a:r>
            <a:r>
              <a:rPr lang="it-IT" dirty="0" smtClean="0">
                <a:solidFill>
                  <a:schemeClr val="tx1"/>
                </a:solidFill>
              </a:rPr>
              <a:t>di trasmissione </a:t>
            </a:r>
            <a:r>
              <a:rPr lang="it-IT" dirty="0">
                <a:solidFill>
                  <a:schemeClr val="tx1"/>
                </a:solidFill>
              </a:rPr>
              <a:t>corretta nei quindici giorni successivi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61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EF20873-A719-4D17-95D4-3C12EF41E4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0</TotalTime>
  <Words>1113</Words>
  <Application>Microsoft Office PowerPoint</Application>
  <PresentationFormat>Presentazione su schermo (4:3)</PresentationFormat>
  <Paragraphs>178</Paragraphs>
  <Slides>26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NewsPrint</vt:lpstr>
      <vt:lpstr>Le principali novità fiscali  dal 2017</vt:lpstr>
      <vt:lpstr>Argomenti da trattare</vt:lpstr>
      <vt:lpstr>Presentazione standard di PowerPoint</vt:lpstr>
      <vt:lpstr>Spesometro trimestrale</vt:lpstr>
      <vt:lpstr>Sanzioni</vt:lpstr>
      <vt:lpstr>Presentazione standard di PowerPoint</vt:lpstr>
      <vt:lpstr>Liquidazioni IVA telematiche</vt:lpstr>
      <vt:lpstr>Liquidazioni IVA telematiche</vt:lpstr>
      <vt:lpstr>Sanzioni</vt:lpstr>
      <vt:lpstr>Termine  registrazione fatture</vt:lpstr>
      <vt:lpstr>Presentazione standard di PowerPoint</vt:lpstr>
      <vt:lpstr>Abolizione degli studi di settore</vt:lpstr>
      <vt:lpstr>Presentazione standard di PowerPoint</vt:lpstr>
      <vt:lpstr>Semplificazione fiscale</vt:lpstr>
      <vt:lpstr>Semplificazione fiscale</vt:lpstr>
      <vt:lpstr>Semplificazione fiscale</vt:lpstr>
      <vt:lpstr>Semplificazione fiscale</vt:lpstr>
      <vt:lpstr>Presentazione standard di PowerPoint</vt:lpstr>
      <vt:lpstr>Rottamazione cartelle</vt:lpstr>
      <vt:lpstr>Voluntary disclosure bis</vt:lpstr>
      <vt:lpstr>Presentazione standard di PowerPoint</vt:lpstr>
      <vt:lpstr>Dichiarazione integrativa</vt:lpstr>
      <vt:lpstr>Presentazione standard di PowerPoint</vt:lpstr>
      <vt:lpstr>Riepilogo  nuove scadenze 2017</vt:lpstr>
      <vt:lpstr>Termine invio dei dati allo Studio</vt:lpstr>
      <vt:lpstr>Grazie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2016-12-14T13:58:00Z</dcterms:created>
  <dcterms:modified xsi:type="dcterms:W3CDTF">2017-01-10T10:01:04Z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TC102202129990</vt:lpwstr>
  </property>
</Properties>
</file>